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59" r:id="rId4"/>
    <p:sldId id="265" r:id="rId5"/>
    <p:sldId id="257" r:id="rId6"/>
    <p:sldId id="261" r:id="rId7"/>
    <p:sldId id="260" r:id="rId8"/>
    <p:sldId id="262" r:id="rId9"/>
    <p:sldId id="264" r:id="rId10"/>
  </p:sldIdLst>
  <p:sldSz cx="9144000" cy="6858000" type="screen4x3"/>
  <p:notesSz cx="6797675" cy="992822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4" autoAdjust="0"/>
    <p:restoredTop sz="94660"/>
  </p:normalViewPr>
  <p:slideViewPr>
    <p:cSldViewPr snapToObjects="1" showGuides="1">
      <p:cViewPr varScale="1">
        <p:scale>
          <a:sx n="91" d="100"/>
          <a:sy n="91" d="100"/>
        </p:scale>
        <p:origin x="656" y="60"/>
      </p:cViewPr>
      <p:guideLst>
        <p:guide orient="horz" pos="129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13E4F-2CC3-884C-AEBC-135C2D07E5FE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FFB4-A49A-F14B-B308-6B331689C69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932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A3053-08C8-BD42-B412-D9C13125D607}" type="datetimeFigureOut">
              <a:rPr lang="fr-FR" smtClean="0"/>
              <a:pPr/>
              <a:t>24/04/2019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AECF53-2DB5-2546-835F-79210594868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784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8517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071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44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468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58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96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110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858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AECF53-2DB5-2546-835F-79210594868B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298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d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151" y="725697"/>
            <a:ext cx="8433378" cy="1331703"/>
          </a:xfrm>
        </p:spPr>
        <p:txBody>
          <a:bodyPr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62870" y="2057400"/>
            <a:ext cx="8426658" cy="373380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rgbClr val="0000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3933C-C099-4D51-8550-DE9267A3E9BB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2974-BB74-2945-BE05-E73D6E6CAB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000" y="2057400"/>
            <a:ext cx="8424000" cy="3733800"/>
          </a:xfrm>
        </p:spPr>
        <p:txBody>
          <a:bodyPr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0535-F65A-42FA-81C7-39EDE6A832A4}" type="datetime1">
              <a:rPr lang="fr-FR" smtClean="0"/>
              <a:t>24/04/2019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2974-BB74-2945-BE05-E73D6E6CAB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60000" y="2057401"/>
            <a:ext cx="4135800" cy="3810000"/>
          </a:xfrm>
        </p:spPr>
        <p:txBody>
          <a:bodyPr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4135800" cy="3810001"/>
          </a:xfrm>
        </p:spPr>
        <p:txBody>
          <a:bodyPr/>
          <a:lstStyle>
            <a:lvl1pPr>
              <a:defRPr sz="2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F1EC3-A56C-4703-BDBF-3C911FD143E9}" type="datetime1">
              <a:rPr lang="fr-FR" smtClean="0"/>
              <a:t>24/04/2019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2974-BB74-2945-BE05-E73D6E6CAB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041" y="4953000"/>
            <a:ext cx="8434902" cy="4143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55041" y="381001"/>
            <a:ext cx="843490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55041" y="5410200"/>
            <a:ext cx="8434902" cy="347662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2E951-B7DB-4029-8A19-C09DDB0F9EEC}" type="datetime1">
              <a:rPr lang="fr-FR" smtClean="0"/>
              <a:t>24/04/2019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2974-BB74-2945-BE05-E73D6E6CAB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7937D-DB12-4B2B-A663-EA3B0FFDECA9}" type="datetime1">
              <a:rPr lang="fr-FR" smtClean="0"/>
              <a:t>24/04/2019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02974-BB74-2945-BE05-E73D6E6CAB6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de présentation US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 descr="Couv-PPT-USPC-1.pdf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93476"/>
            <a:ext cx="9144000" cy="64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3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d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0000" y="720000"/>
            <a:ext cx="8424000" cy="1337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0000" y="2435696"/>
            <a:ext cx="8424000" cy="35135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543800" y="6356350"/>
            <a:ext cx="685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00FF"/>
                </a:solidFill>
              </a:defRPr>
            </a:lvl1pPr>
          </a:lstStyle>
          <a:p>
            <a:fld id="{8250DEA3-7B16-46DA-85A6-F661A416EF86}" type="datetime1">
              <a:rPr lang="fr-FR" smtClean="0"/>
              <a:t>24/04/2019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05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0000FF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70843" y="6356350"/>
            <a:ext cx="419100" cy="36512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900">
                <a:solidFill>
                  <a:srgbClr val="0000FF"/>
                </a:solidFill>
                <a:latin typeface="Arial"/>
                <a:cs typeface="Arial"/>
              </a:defRPr>
            </a:lvl1pPr>
          </a:lstStyle>
          <a:p>
            <a:fld id="{50102974-BB74-2945-BE05-E73D6E6CAB6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3" name="Connecteur droit 12"/>
          <p:cNvCxnSpPr/>
          <p:nvPr/>
        </p:nvCxnSpPr>
        <p:spPr>
          <a:xfrm rot="5400000">
            <a:off x="1638699" y="6534858"/>
            <a:ext cx="229390" cy="1588"/>
          </a:xfrm>
          <a:prstGeom prst="line">
            <a:avLst/>
          </a:prstGeom>
          <a:ln w="127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Image 15" descr="LogoUSPC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50369" y="6053611"/>
            <a:ext cx="1050469" cy="54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7" r:id="rId4"/>
    <p:sldLayoutId id="2147483655" r:id="rId5"/>
    <p:sldLayoutId id="2147483658" r:id="rId6"/>
  </p:sldLayoutIdLst>
  <p:hf sldNum="0"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sz="6000" b="1" kern="1200">
          <a:solidFill>
            <a:srgbClr val="0000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1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56151" y="725697"/>
            <a:ext cx="8433378" cy="3351375"/>
          </a:xfrm>
        </p:spPr>
        <p:txBody>
          <a:bodyPr/>
          <a:lstStyle/>
          <a:p>
            <a:pPr>
              <a:lnSpc>
                <a:spcPts val="9000"/>
              </a:lnSpc>
            </a:pPr>
            <a:r>
              <a:rPr lang="fr-FR" dirty="0"/>
              <a:t>Bilan financier 2018</a:t>
            </a:r>
            <a:br>
              <a:rPr lang="fr-FR" dirty="0"/>
            </a:br>
            <a:r>
              <a:rPr lang="fr-FR" dirty="0"/>
              <a:t>Budget </a:t>
            </a:r>
            <a:r>
              <a:rPr lang="fr-FR" dirty="0" err="1"/>
              <a:t>prév</a:t>
            </a:r>
            <a:r>
              <a:rPr lang="fr-FR" dirty="0"/>
              <a:t>. 2019</a:t>
            </a:r>
            <a:br>
              <a:rPr lang="fr-FR" dirty="0"/>
            </a:br>
            <a:r>
              <a:rPr lang="fr-FR" dirty="0"/>
              <a:t>Cotisations 2019/2020</a:t>
            </a:r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62870" y="5081736"/>
            <a:ext cx="8426658" cy="435496"/>
          </a:xfrm>
        </p:spPr>
        <p:txBody>
          <a:bodyPr>
            <a:normAutofit/>
          </a:bodyPr>
          <a:lstStyle/>
          <a:p>
            <a:r>
              <a:rPr lang="fr-FR" dirty="0"/>
              <a:t>AG ASPALA 25/03/2019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200" y="5791200"/>
            <a:ext cx="6248400" cy="9144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8" y="5647998"/>
            <a:ext cx="1587073" cy="82900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116346" y="203385"/>
            <a:ext cx="2919705" cy="417303"/>
          </a:xfrm>
        </p:spPr>
        <p:txBody>
          <a:bodyPr/>
          <a:lstStyle/>
          <a:p>
            <a:pPr algn="ctr"/>
            <a:r>
              <a:rPr lang="fr-FR" sz="2400" dirty="0"/>
              <a:t>Bilan financier 2018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547165"/>
              </p:ext>
            </p:extLst>
          </p:nvPr>
        </p:nvGraphicFramePr>
        <p:xfrm>
          <a:off x="251520" y="1196752"/>
          <a:ext cx="8640960" cy="4896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1690927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3120634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2845864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40535772"/>
                    </a:ext>
                  </a:extLst>
                </a:gridCol>
              </a:tblGrid>
              <a:tr h="445140">
                <a:tc>
                  <a:txBody>
                    <a:bodyPr/>
                    <a:lstStyle/>
                    <a:p>
                      <a:r>
                        <a:rPr lang="fr-FR" dirty="0"/>
                        <a:t>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25737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/>
                        <a:t>Licences FFME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9.072,00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Cotisations adhérents </a:t>
                      </a:r>
                      <a:r>
                        <a:rPr lang="fr-FR" sz="1400" dirty="0"/>
                        <a:t>(160)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35.539,50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37866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/>
                        <a:t>Sorties </a:t>
                      </a:r>
                      <a:r>
                        <a:rPr lang="fr-FR" sz="1400" dirty="0"/>
                        <a:t>(y </a:t>
                      </a:r>
                      <a:r>
                        <a:rPr lang="fr-FR" sz="1400" dirty="0" err="1"/>
                        <a:t>comp</a:t>
                      </a:r>
                      <a:r>
                        <a:rPr lang="fr-FR" sz="1400" dirty="0"/>
                        <a:t>. </a:t>
                      </a:r>
                      <a:r>
                        <a:rPr lang="fr-FR" sz="1400" dirty="0" err="1"/>
                        <a:t>enc</a:t>
                      </a:r>
                      <a:r>
                        <a:rPr lang="fr-FR" sz="1400" dirty="0"/>
                        <a:t>. et Pentecôte)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6.789,41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Sorties </a:t>
                      </a:r>
                      <a:r>
                        <a:rPr lang="fr-FR" sz="1400" dirty="0"/>
                        <a:t>(participants</a:t>
                      </a:r>
                      <a:r>
                        <a:rPr lang="fr-FR" sz="1400" baseline="0" dirty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6.580,40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1601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/>
                        <a:t>Entrées</a:t>
                      </a:r>
                      <a:r>
                        <a:rPr lang="fr-FR" baseline="0" dirty="0"/>
                        <a:t> salles </a:t>
                      </a:r>
                      <a:r>
                        <a:rPr lang="fr-FR" sz="1400" baseline="0" dirty="0"/>
                        <a:t>(R&amp;R et VA)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2.500,00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Revente aux adhérents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2.260,00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01628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/>
                        <a:t>Matériel </a:t>
                      </a:r>
                      <a:r>
                        <a:rPr lang="fr-FR" sz="1400" dirty="0"/>
                        <a:t>(SAE, EPI,</a:t>
                      </a:r>
                      <a:r>
                        <a:rPr lang="fr-FR" sz="1400" baseline="0" dirty="0"/>
                        <a:t> Sorties)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1.371,36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Subvention Mairie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1.500,00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83845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 err="1"/>
                        <a:t>Internet&amp;Comm</a:t>
                      </a:r>
                      <a:r>
                        <a:rPr lang="fr-FR" dirty="0"/>
                        <a:t> </a:t>
                      </a:r>
                      <a:r>
                        <a:rPr lang="fr-FR" sz="1400" dirty="0"/>
                        <a:t>(site, SAE mobile)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321,33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30256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/>
                        <a:t>Frais généraux </a:t>
                      </a:r>
                      <a:r>
                        <a:rPr lang="fr-FR" sz="1400" dirty="0"/>
                        <a:t>(PSL, </a:t>
                      </a:r>
                      <a:r>
                        <a:rPr lang="fr-FR" sz="1400" dirty="0" err="1"/>
                        <a:t>assur</a:t>
                      </a:r>
                      <a:r>
                        <a:rPr lang="fr-FR" sz="1400" dirty="0"/>
                        <a:t>. SAE Ligue)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702,00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99128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/>
                        <a:t>Personnel </a:t>
                      </a:r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salaires+charges</a:t>
                      </a:r>
                      <a:r>
                        <a:rPr lang="fr-FR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30.329,28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Subvention CNDS </a:t>
                      </a:r>
                      <a:r>
                        <a:rPr lang="fr-FR" sz="1400" dirty="0"/>
                        <a:t>(2</a:t>
                      </a:r>
                      <a:r>
                        <a:rPr lang="fr-FR" sz="1400" baseline="30000" dirty="0"/>
                        <a:t>ème</a:t>
                      </a:r>
                      <a:r>
                        <a:rPr lang="fr-FR" sz="1400" baseline="0" dirty="0"/>
                        <a:t> année)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54433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 err="1"/>
                        <a:t>Formation&amp;Compétitons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452,00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Ressources diverses </a:t>
                      </a:r>
                      <a:r>
                        <a:rPr lang="fr-FR" sz="1400" dirty="0"/>
                        <a:t>(ligue, ESM)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285,43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12173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dirty="0"/>
                        <a:t>Animation </a:t>
                      </a:r>
                      <a:r>
                        <a:rPr lang="fr-FR" sz="1400" dirty="0"/>
                        <a:t>(galette, soirée bénévoles)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913,83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Livret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118,25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908707"/>
                  </a:ext>
                </a:extLst>
              </a:tr>
              <a:tr h="445140">
                <a:tc>
                  <a:txBody>
                    <a:bodyPr/>
                    <a:lstStyle/>
                    <a:p>
                      <a:r>
                        <a:rPr lang="fr-FR" b="1" dirty="0"/>
                        <a:t>Total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/>
                        <a:t>52.451,21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Total produits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/>
                        <a:t>56.283,58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75822"/>
                  </a:ext>
                </a:extLst>
              </a:tr>
            </a:tbl>
          </a:graphicData>
        </a:graphic>
      </p:graphicFrame>
      <p:sp>
        <p:nvSpPr>
          <p:cNvPr id="10" name="Titre 6"/>
          <p:cNvSpPr txBox="1">
            <a:spLocks/>
          </p:cNvSpPr>
          <p:nvPr/>
        </p:nvSpPr>
        <p:spPr>
          <a:xfrm>
            <a:off x="268649" y="707441"/>
            <a:ext cx="6391583" cy="4173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400" dirty="0"/>
              <a:t>Trésorerie en début d’exercice: +27.588,90 €</a:t>
            </a:r>
          </a:p>
        </p:txBody>
      </p:sp>
      <p:sp>
        <p:nvSpPr>
          <p:cNvPr id="18" name="Titre 6"/>
          <p:cNvSpPr txBox="1">
            <a:spLocks/>
          </p:cNvSpPr>
          <p:nvPr/>
        </p:nvSpPr>
        <p:spPr>
          <a:xfrm>
            <a:off x="72008" y="6252057"/>
            <a:ext cx="9036496" cy="4173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400" dirty="0"/>
              <a:t>Résultat </a:t>
            </a:r>
            <a:r>
              <a:rPr lang="fr-FR" sz="2400" dirty="0">
                <a:solidFill>
                  <a:srgbClr val="FF0000"/>
                </a:solidFill>
              </a:rPr>
              <a:t>+3.832,37 €  </a:t>
            </a:r>
            <a:r>
              <a:rPr lang="fr-FR" sz="2400" dirty="0"/>
              <a:t>Trésorerie en fin d’exercice: +31.421,27 €</a:t>
            </a:r>
          </a:p>
        </p:txBody>
      </p:sp>
    </p:spTree>
    <p:extLst>
      <p:ext uri="{BB962C8B-B14F-4D97-AF65-F5344CB8AC3E}">
        <p14:creationId xmlns:p14="http://schemas.microsoft.com/office/powerpoint/2010/main" val="106080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115616" y="203385"/>
            <a:ext cx="6984776" cy="417303"/>
          </a:xfrm>
        </p:spPr>
        <p:txBody>
          <a:bodyPr/>
          <a:lstStyle/>
          <a:p>
            <a:pPr algn="ctr"/>
            <a:r>
              <a:rPr lang="fr-FR" sz="2400" dirty="0"/>
              <a:t>Comparaison Bilan-Prévisionnel 2018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115409"/>
              </p:ext>
            </p:extLst>
          </p:nvPr>
        </p:nvGraphicFramePr>
        <p:xfrm>
          <a:off x="260420" y="1196752"/>
          <a:ext cx="8640958" cy="5283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8306">
                  <a:extLst>
                    <a:ext uri="{9D8B030D-6E8A-4147-A177-3AD203B41FA5}">
                      <a16:colId xmlns:a16="http://schemas.microsoft.com/office/drawing/2014/main" val="2169092733"/>
                    </a:ext>
                  </a:extLst>
                </a:gridCol>
                <a:gridCol w="1066070">
                  <a:extLst>
                    <a:ext uri="{9D8B030D-6E8A-4147-A177-3AD203B41FA5}">
                      <a16:colId xmlns:a16="http://schemas.microsoft.com/office/drawing/2014/main" val="1231206342"/>
                    </a:ext>
                  </a:extLst>
                </a:gridCol>
                <a:gridCol w="999212">
                  <a:extLst>
                    <a:ext uri="{9D8B030D-6E8A-4147-A177-3AD203B41FA5}">
                      <a16:colId xmlns:a16="http://schemas.microsoft.com/office/drawing/2014/main" val="2816930691"/>
                    </a:ext>
                  </a:extLst>
                </a:gridCol>
                <a:gridCol w="3321268">
                  <a:extLst>
                    <a:ext uri="{9D8B030D-6E8A-4147-A177-3AD203B41FA5}">
                      <a16:colId xmlns:a16="http://schemas.microsoft.com/office/drawing/2014/main" val="1284586420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404053577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fr-FR" dirty="0"/>
                        <a:t>Lignes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Prévu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Commentaires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Solde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25737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Cotisations - Licences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+26.470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+36.690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160 adhérents au lieu de 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-10220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37866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Sorties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-1.200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500€ Pentecôte et autres</a:t>
                      </a:r>
                      <a:r>
                        <a:rPr lang="fr-FR" sz="1600" baseline="0" dirty="0"/>
                        <a:t> à</a:t>
                      </a:r>
                      <a:r>
                        <a:rPr lang="fr-FR" sz="1600" dirty="0"/>
                        <a:t> l’équilibre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+990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1601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Entrées</a:t>
                      </a:r>
                      <a:r>
                        <a:rPr lang="fr-FR" baseline="0" dirty="0"/>
                        <a:t> salles escalade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-240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Fluctuant mais proche de l’équilibre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01628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Subvention Mairie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+1.500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Habituelle…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-1.500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841827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Matériel (total</a:t>
                      </a:r>
                      <a:r>
                        <a:rPr lang="fr-FR" baseline="0" dirty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-1.370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-1.900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Report en partie sur</a:t>
                      </a:r>
                      <a:r>
                        <a:rPr lang="fr-FR" baseline="0" dirty="0"/>
                        <a:t> 2019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+530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83845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Frais généraux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-700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30256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Site internet + com.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-320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99128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Personnel (total)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-30.330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-34.210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 de second encadrant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+3.880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54433"/>
                  </a:ext>
                </a:extLst>
              </a:tr>
              <a:tr h="459495">
                <a:tc>
                  <a:txBody>
                    <a:bodyPr/>
                    <a:lstStyle/>
                    <a:p>
                      <a:r>
                        <a:rPr lang="fr-FR" dirty="0" err="1"/>
                        <a:t>Formations&amp;Compét</a:t>
                      </a:r>
                      <a:r>
                        <a:rPr lang="fr-F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-1170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Moins de </a:t>
                      </a:r>
                      <a:r>
                        <a:rPr lang="fr-FR" dirty="0" err="1"/>
                        <a:t>form</a:t>
                      </a:r>
                      <a:r>
                        <a:rPr lang="fr-FR" dirty="0"/>
                        <a:t>. et </a:t>
                      </a:r>
                      <a:r>
                        <a:rPr lang="fr-FR" dirty="0" err="1"/>
                        <a:t>compèt</a:t>
                      </a:r>
                      <a:r>
                        <a:rPr lang="fr-FR" dirty="0"/>
                        <a:t>. (SAE)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+720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12173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Animation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-910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Soirée bénévoles en 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908707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b="0" dirty="0"/>
                        <a:t>Ressources diverses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dirty="0"/>
                        <a:t>+400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0" dirty="0" err="1"/>
                        <a:t>MàD</a:t>
                      </a:r>
                      <a:r>
                        <a:rPr lang="fr-FR" b="0" dirty="0"/>
                        <a:t> Jérémie et livret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0" dirty="0"/>
                        <a:t>+400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534611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b="1" dirty="0"/>
                        <a:t>Résultat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/>
                        <a:t>3.830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/>
                        <a:t>9.710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/>
                        <a:t>-5.880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75822"/>
                  </a:ext>
                </a:extLst>
              </a:tr>
            </a:tbl>
          </a:graphicData>
        </a:graphic>
      </p:graphicFrame>
      <p:sp>
        <p:nvSpPr>
          <p:cNvPr id="9" name="Titre 6"/>
          <p:cNvSpPr txBox="1">
            <a:spLocks/>
          </p:cNvSpPr>
          <p:nvPr/>
        </p:nvSpPr>
        <p:spPr>
          <a:xfrm>
            <a:off x="1403648" y="620689"/>
            <a:ext cx="6552728" cy="5040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2060"/>
                </a:solidFill>
              </a:rPr>
              <a:t>Un résultat positif, malgré la non-livraison de la SAE :</a:t>
            </a:r>
          </a:p>
        </p:txBody>
      </p:sp>
    </p:spTree>
    <p:extLst>
      <p:ext uri="{BB962C8B-B14F-4D97-AF65-F5344CB8AC3E}">
        <p14:creationId xmlns:p14="http://schemas.microsoft.com/office/powerpoint/2010/main" val="131607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1331640" y="203385"/>
            <a:ext cx="6984776" cy="417303"/>
          </a:xfrm>
        </p:spPr>
        <p:txBody>
          <a:bodyPr/>
          <a:lstStyle/>
          <a:p>
            <a:pPr algn="ctr"/>
            <a:r>
              <a:rPr lang="fr-FR" sz="2400" dirty="0"/>
              <a:t>Grandes évolutions 2015-2019</a:t>
            </a:r>
          </a:p>
        </p:txBody>
      </p:sp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8" y="5647998"/>
            <a:ext cx="1587073" cy="829002"/>
          </a:xfrm>
          <a:prstGeom prst="rect">
            <a:avLst/>
          </a:prstGeom>
        </p:spPr>
      </p:pic>
      <p:sp>
        <p:nvSpPr>
          <p:cNvPr id="6" name="Titre 6"/>
          <p:cNvSpPr txBox="1">
            <a:spLocks/>
          </p:cNvSpPr>
          <p:nvPr/>
        </p:nvSpPr>
        <p:spPr>
          <a:xfrm>
            <a:off x="395536" y="3587761"/>
            <a:ext cx="8136904" cy="20602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dirty="0"/>
              <a:t>Points d’attention pour 2019 et suivantes: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CNDS à 7.500€ en 2019; 5.000€ en 2020 ; 0€ en 2021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Difficulté/prudence dans la prévision du nombre d’adhérents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Trésorerie à stabiliser (fin août)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94542"/>
              </p:ext>
            </p:extLst>
          </p:nvPr>
        </p:nvGraphicFramePr>
        <p:xfrm>
          <a:off x="260420" y="764597"/>
          <a:ext cx="8640958" cy="2467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228">
                  <a:extLst>
                    <a:ext uri="{9D8B030D-6E8A-4147-A177-3AD203B41FA5}">
                      <a16:colId xmlns:a16="http://schemas.microsoft.com/office/drawing/2014/main" val="216909273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23120634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816930691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284586420"/>
                    </a:ext>
                  </a:extLst>
                </a:gridCol>
                <a:gridCol w="1233034">
                  <a:extLst>
                    <a:ext uri="{9D8B030D-6E8A-4147-A177-3AD203B41FA5}">
                      <a16:colId xmlns:a16="http://schemas.microsoft.com/office/drawing/2014/main" val="404053577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fr-FR" dirty="0"/>
                        <a:t>Exercice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Résultat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Commentaires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Trésorerie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25737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13.800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 adhérents; pas de salaire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11.900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37866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14.600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1.700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90 adhérents; pas de salaire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13.600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1601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36.200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Passage à 140 adhérents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27.600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01628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56.300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3.800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Hausse</a:t>
                      </a:r>
                      <a:r>
                        <a:rPr lang="fr-FR" baseline="0" dirty="0"/>
                        <a:t> des cotis. + 160 adhérents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31.400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841827"/>
                  </a:ext>
                </a:extLst>
              </a:tr>
              <a:tr h="392747">
                <a:tc>
                  <a:txBody>
                    <a:bodyPr/>
                    <a:lstStyle/>
                    <a:p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67.200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-200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Hausse des adhérents à au moins 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31.200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8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403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56151" y="725697"/>
            <a:ext cx="8433378" cy="903103"/>
          </a:xfrm>
        </p:spPr>
        <p:txBody>
          <a:bodyPr/>
          <a:lstStyle/>
          <a:p>
            <a:r>
              <a:rPr lang="fr-FR" dirty="0"/>
              <a:t>Questions 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200" y="5791200"/>
            <a:ext cx="6248400" cy="9144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08920"/>
            <a:ext cx="6883119" cy="3600400"/>
          </a:xfrm>
          <a:prstGeom prst="rect">
            <a:avLst/>
          </a:prstGeom>
        </p:spPr>
      </p:pic>
      <p:sp>
        <p:nvSpPr>
          <p:cNvPr id="5" name="Titre 6"/>
          <p:cNvSpPr txBox="1">
            <a:spLocks/>
          </p:cNvSpPr>
          <p:nvPr/>
        </p:nvSpPr>
        <p:spPr>
          <a:xfrm>
            <a:off x="2547334" y="1877825"/>
            <a:ext cx="1952658" cy="903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Vote:</a:t>
            </a:r>
            <a:endParaRPr lang="fr-FR" sz="2000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8" name="Titre 6"/>
          <p:cNvSpPr txBox="1">
            <a:spLocks/>
          </p:cNvSpPr>
          <p:nvPr/>
        </p:nvSpPr>
        <p:spPr>
          <a:xfrm>
            <a:off x="3116346" y="203385"/>
            <a:ext cx="2919705" cy="4173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FR" sz="2400" dirty="0"/>
              <a:t>Bilan financier 2018</a:t>
            </a: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4716016" y="1772816"/>
            <a:ext cx="4032448" cy="15841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000" dirty="0"/>
              <a:t>Approbation des comptes 2018, affectation de l'excédent 2018 en "report à nouveau" et quitus du trésorier.</a:t>
            </a:r>
          </a:p>
          <a:p>
            <a:r>
              <a:rPr lang="fr-FR" sz="2000" dirty="0">
                <a:solidFill>
                  <a:srgbClr val="FF0000"/>
                </a:solidFill>
              </a:rPr>
              <a:t>Non / </a:t>
            </a:r>
            <a:r>
              <a:rPr lang="fr-FR" sz="2000" dirty="0" err="1">
                <a:solidFill>
                  <a:srgbClr val="FF0000"/>
                </a:solidFill>
              </a:rPr>
              <a:t>Abst</a:t>
            </a:r>
            <a:r>
              <a:rPr lang="fr-FR" sz="2000" dirty="0">
                <a:solidFill>
                  <a:srgbClr val="FF0000"/>
                </a:solidFill>
              </a:rPr>
              <a:t>. / Oui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38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28" y="5647998"/>
            <a:ext cx="1587073" cy="829002"/>
          </a:xfrm>
          <a:prstGeom prst="rect">
            <a:avLst/>
          </a:prstGeom>
        </p:spPr>
      </p:pic>
      <p:sp>
        <p:nvSpPr>
          <p:cNvPr id="5" name="Titre 6"/>
          <p:cNvSpPr txBox="1">
            <a:spLocks/>
          </p:cNvSpPr>
          <p:nvPr/>
        </p:nvSpPr>
        <p:spPr>
          <a:xfrm>
            <a:off x="395536" y="692696"/>
            <a:ext cx="8136904" cy="5184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50000"/>
              </a:lnSpc>
            </a:pPr>
            <a:r>
              <a:rPr lang="fr-FR" sz="2400" dirty="0"/>
              <a:t>Hypothèses: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210 adhérents dont 90 jeunes et 120 adultes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Cotisation de base inchangée à 250 € adultes et jeunes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Réduction antoniens inchangée à -30 €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Réduction réinscriptions augmentée de -30 à </a:t>
            </a:r>
            <a:r>
              <a:rPr lang="fr-FR" sz="2000" dirty="0">
                <a:solidFill>
                  <a:srgbClr val="FF0000"/>
                </a:solidFill>
              </a:rPr>
              <a:t>-50 €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, pour tenir compte de la livraison de la SAE qu’en janvier 2019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Recrutement d’un second encadrant 14 h/sem. à partir de sept.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Augmentation maitrisée des autres dépenses (mat., frais </a:t>
            </a:r>
            <a:r>
              <a:rPr lang="fr-FR" sz="2000" dirty="0" err="1">
                <a:solidFill>
                  <a:schemeClr val="accent5">
                    <a:lumMod val="75000"/>
                  </a:schemeClr>
                </a:solidFill>
              </a:rPr>
              <a:t>gén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Subvention CNDS 7.500 € et demande Mairie 5.000 € 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Pas de dépense spécifique pour la SAE (Mairie) mais pour EPI et sorties et pour ouvreurs pour évolutions des voies.</a:t>
            </a:r>
          </a:p>
        </p:txBody>
      </p:sp>
      <p:sp>
        <p:nvSpPr>
          <p:cNvPr id="8" name="Titre 6"/>
          <p:cNvSpPr txBox="1">
            <a:spLocks/>
          </p:cNvSpPr>
          <p:nvPr/>
        </p:nvSpPr>
        <p:spPr>
          <a:xfrm>
            <a:off x="2627784" y="275393"/>
            <a:ext cx="4119950" cy="4173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FR" sz="2400" dirty="0"/>
              <a:t>Budget prévisionnel 2019</a:t>
            </a:r>
          </a:p>
        </p:txBody>
      </p:sp>
    </p:spTree>
    <p:extLst>
      <p:ext uri="{BB962C8B-B14F-4D97-AF65-F5344CB8AC3E}">
        <p14:creationId xmlns:p14="http://schemas.microsoft.com/office/powerpoint/2010/main" val="1838843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2627784" y="116632"/>
            <a:ext cx="4119950" cy="417303"/>
          </a:xfrm>
        </p:spPr>
        <p:txBody>
          <a:bodyPr/>
          <a:lstStyle/>
          <a:p>
            <a:pPr algn="ctr"/>
            <a:r>
              <a:rPr lang="fr-FR" sz="2400" dirty="0"/>
              <a:t>Budget prévisionnel 2019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49286"/>
              </p:ext>
            </p:extLst>
          </p:nvPr>
        </p:nvGraphicFramePr>
        <p:xfrm>
          <a:off x="251520" y="1052736"/>
          <a:ext cx="8640960" cy="504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16909273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231206342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12845864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040535772"/>
                    </a:ext>
                  </a:extLst>
                </a:gridCol>
              </a:tblGrid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Produits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7825737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Licences FFME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9.280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Cotisations adhérents (210)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43.920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037866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Sorties </a:t>
                      </a:r>
                      <a:r>
                        <a:rPr lang="fr-FR" sz="1400" dirty="0"/>
                        <a:t>(Pentecôte, encadrement…)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Sorties </a:t>
                      </a:r>
                      <a:r>
                        <a:rPr lang="fr-FR" sz="1400" dirty="0"/>
                        <a:t>(participants</a:t>
                      </a:r>
                      <a:r>
                        <a:rPr lang="fr-FR" sz="1400" baseline="0" dirty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31601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Entrées</a:t>
                      </a:r>
                      <a:r>
                        <a:rPr lang="fr-FR" baseline="0" dirty="0"/>
                        <a:t> salles </a:t>
                      </a:r>
                      <a:r>
                        <a:rPr lang="fr-FR" sz="1400" baseline="0" dirty="0"/>
                        <a:t>(R&amp;R et VA)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Revente aux adhérents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3001628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Matériel </a:t>
                      </a:r>
                      <a:r>
                        <a:rPr lang="fr-FR" sz="1400" baseline="0" dirty="0"/>
                        <a:t>(rangement, bureau…)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841827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Matériel </a:t>
                      </a:r>
                      <a:r>
                        <a:rPr lang="fr-FR" sz="1400" dirty="0"/>
                        <a:t>(EPI, sorties…</a:t>
                      </a:r>
                      <a:r>
                        <a:rPr lang="fr-FR" sz="1400" baseline="0" dirty="0"/>
                        <a:t>)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Subvention Mairie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083845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Frais généraux </a:t>
                      </a:r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assur</a:t>
                      </a:r>
                      <a:r>
                        <a:rPr lang="fr-FR" sz="1400" dirty="0"/>
                        <a:t>., gestion…)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830256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Site internet &amp; </a:t>
                      </a:r>
                      <a:r>
                        <a:rPr lang="fr-FR" dirty="0" err="1"/>
                        <a:t>comm</a:t>
                      </a:r>
                      <a:r>
                        <a:rPr lang="fr-FR" dirty="0"/>
                        <a:t>. </a:t>
                      </a:r>
                      <a:r>
                        <a:rPr lang="fr-FR" sz="1400" dirty="0"/>
                        <a:t>(JPO)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299128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Personnel </a:t>
                      </a:r>
                      <a:r>
                        <a:rPr lang="fr-FR" sz="1400" dirty="0"/>
                        <a:t>(</a:t>
                      </a:r>
                      <a:r>
                        <a:rPr lang="fr-FR" sz="1400" dirty="0" err="1"/>
                        <a:t>Jérémie+second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enc</a:t>
                      </a:r>
                      <a:r>
                        <a:rPr lang="fr-FR" sz="1400" dirty="0"/>
                        <a:t>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36.420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Subvention CNDS (3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</a:t>
                      </a:r>
                      <a:r>
                        <a:rPr lang="fr-FR" baseline="0" dirty="0"/>
                        <a:t>année)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7.500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254433"/>
                  </a:ext>
                </a:extLst>
              </a:tr>
              <a:tr h="447778">
                <a:tc>
                  <a:txBody>
                    <a:bodyPr/>
                    <a:lstStyle/>
                    <a:p>
                      <a:r>
                        <a:rPr lang="fr-FR" dirty="0"/>
                        <a:t>Formations &amp; Compétitions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2.450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Aide FFME compétitions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612173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Services extérieurs </a:t>
                      </a:r>
                      <a:r>
                        <a:rPr lang="fr-FR" sz="1400" dirty="0"/>
                        <a:t>(ouvreurs SAE)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1.000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53295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dirty="0"/>
                        <a:t>Animation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950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MàD</a:t>
                      </a:r>
                      <a:r>
                        <a:rPr lang="fr-FR" dirty="0"/>
                        <a:t> Jérémie et Livret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/>
                        <a:t>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908707"/>
                  </a:ext>
                </a:extLst>
              </a:tr>
              <a:tr h="382732">
                <a:tc>
                  <a:txBody>
                    <a:bodyPr/>
                    <a:lstStyle/>
                    <a:p>
                      <a:r>
                        <a:rPr lang="fr-FR" b="1" dirty="0"/>
                        <a:t>Total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/>
                        <a:t>67.400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Total produits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b="1" dirty="0"/>
                        <a:t>67.220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0975822"/>
                  </a:ext>
                </a:extLst>
              </a:tr>
            </a:tbl>
          </a:graphicData>
        </a:graphic>
      </p:graphicFrame>
      <p:sp>
        <p:nvSpPr>
          <p:cNvPr id="10" name="Titre 6"/>
          <p:cNvSpPr txBox="1">
            <a:spLocks/>
          </p:cNvSpPr>
          <p:nvPr/>
        </p:nvSpPr>
        <p:spPr>
          <a:xfrm>
            <a:off x="268649" y="617154"/>
            <a:ext cx="6247567" cy="4173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000" dirty="0"/>
              <a:t>Trésorerie en début d’exercice: +31.420 €</a:t>
            </a:r>
          </a:p>
        </p:txBody>
      </p:sp>
      <p:sp>
        <p:nvSpPr>
          <p:cNvPr id="18" name="Titre 6"/>
          <p:cNvSpPr txBox="1">
            <a:spLocks/>
          </p:cNvSpPr>
          <p:nvPr/>
        </p:nvSpPr>
        <p:spPr>
          <a:xfrm>
            <a:off x="323528" y="6237312"/>
            <a:ext cx="8767847" cy="4173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000" dirty="0"/>
              <a:t>Résultat: </a:t>
            </a:r>
            <a:r>
              <a:rPr lang="fr-FR" sz="2000" dirty="0">
                <a:solidFill>
                  <a:srgbClr val="FF0000"/>
                </a:solidFill>
              </a:rPr>
              <a:t>-180 €  </a:t>
            </a:r>
            <a:r>
              <a:rPr lang="fr-FR" sz="2000" dirty="0"/>
              <a:t>/  Maintien de la trésorerie à ~ 30.000 €</a:t>
            </a:r>
          </a:p>
        </p:txBody>
      </p:sp>
    </p:spTree>
    <p:extLst>
      <p:ext uri="{BB962C8B-B14F-4D97-AF65-F5344CB8AC3E}">
        <p14:creationId xmlns:p14="http://schemas.microsoft.com/office/powerpoint/2010/main" val="3280258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15086" y="653689"/>
            <a:ext cx="4544946" cy="903103"/>
          </a:xfrm>
        </p:spPr>
        <p:txBody>
          <a:bodyPr/>
          <a:lstStyle/>
          <a:p>
            <a:r>
              <a:rPr lang="fr-FR" dirty="0"/>
              <a:t>Questions 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200" y="5791200"/>
            <a:ext cx="6248400" cy="9144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9934"/>
            <a:ext cx="6873578" cy="3595410"/>
          </a:xfrm>
          <a:prstGeom prst="rect">
            <a:avLst/>
          </a:prstGeom>
        </p:spPr>
      </p:pic>
      <p:sp>
        <p:nvSpPr>
          <p:cNvPr id="5" name="Titre 6"/>
          <p:cNvSpPr txBox="1">
            <a:spLocks/>
          </p:cNvSpPr>
          <p:nvPr/>
        </p:nvSpPr>
        <p:spPr>
          <a:xfrm>
            <a:off x="1475656" y="1805817"/>
            <a:ext cx="1952658" cy="903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Vote:</a:t>
            </a:r>
          </a:p>
        </p:txBody>
      </p:sp>
      <p:sp>
        <p:nvSpPr>
          <p:cNvPr id="8" name="Titre 6"/>
          <p:cNvSpPr txBox="1">
            <a:spLocks/>
          </p:cNvSpPr>
          <p:nvPr/>
        </p:nvSpPr>
        <p:spPr>
          <a:xfrm>
            <a:off x="2627784" y="203385"/>
            <a:ext cx="4047942" cy="4173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fr-FR" sz="2400" dirty="0"/>
              <a:t>Budget prévisionnel 2019</a:t>
            </a: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3491880" y="1786082"/>
            <a:ext cx="5472608" cy="22189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Montant de la cotisation 2019/2020: 250 €                                                    </a:t>
            </a:r>
            <a:r>
              <a:rPr lang="fr-FR" sz="2000" dirty="0">
                <a:solidFill>
                  <a:srgbClr val="0070C0"/>
                </a:solidFill>
              </a:rPr>
              <a:t>-30 € antoniens et </a:t>
            </a:r>
            <a:r>
              <a:rPr lang="fr-FR" sz="2000" dirty="0">
                <a:solidFill>
                  <a:srgbClr val="FF0000"/>
                </a:solidFill>
              </a:rPr>
              <a:t>-50 € </a:t>
            </a:r>
            <a:r>
              <a:rPr lang="fr-FR" sz="2000" dirty="0">
                <a:solidFill>
                  <a:srgbClr val="0070C0"/>
                </a:solidFill>
              </a:rPr>
              <a:t>pour réinscrits                même cotisation pour adultes et jeunes                        </a:t>
            </a:r>
            <a:r>
              <a:rPr lang="fr-FR" sz="2000" dirty="0">
                <a:solidFill>
                  <a:srgbClr val="FF0000"/>
                </a:solidFill>
              </a:rPr>
              <a:t>Non / </a:t>
            </a:r>
            <a:r>
              <a:rPr lang="fr-FR" sz="2000" dirty="0" err="1">
                <a:solidFill>
                  <a:srgbClr val="FF0000"/>
                </a:solidFill>
              </a:rPr>
              <a:t>Abst</a:t>
            </a:r>
            <a:r>
              <a:rPr lang="fr-FR" sz="2000" dirty="0">
                <a:solidFill>
                  <a:srgbClr val="FF0000"/>
                </a:solidFill>
              </a:rPr>
              <a:t>. / Oui</a:t>
            </a:r>
            <a:endParaRPr lang="fr-F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Budget prévisionnel 2019:                       </a:t>
            </a:r>
            <a:r>
              <a:rPr lang="fr-FR" sz="2000" dirty="0">
                <a:solidFill>
                  <a:srgbClr val="FF0000"/>
                </a:solidFill>
              </a:rPr>
              <a:t>Non / </a:t>
            </a:r>
            <a:r>
              <a:rPr lang="fr-FR" sz="2000" dirty="0" err="1">
                <a:solidFill>
                  <a:srgbClr val="FF0000"/>
                </a:solidFill>
              </a:rPr>
              <a:t>Abst</a:t>
            </a:r>
            <a:r>
              <a:rPr lang="fr-FR" sz="2000" dirty="0">
                <a:solidFill>
                  <a:srgbClr val="FF0000"/>
                </a:solidFill>
              </a:rPr>
              <a:t>. / Oui</a:t>
            </a:r>
          </a:p>
        </p:txBody>
      </p:sp>
    </p:spTree>
    <p:extLst>
      <p:ext uri="{BB962C8B-B14F-4D97-AF65-F5344CB8AC3E}">
        <p14:creationId xmlns:p14="http://schemas.microsoft.com/office/powerpoint/2010/main" val="289229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>
          <a:xfrm>
            <a:off x="315086" y="548680"/>
            <a:ext cx="7281250" cy="903103"/>
          </a:xfrm>
        </p:spPr>
        <p:txBody>
          <a:bodyPr/>
          <a:lstStyle/>
          <a:p>
            <a:r>
              <a:rPr lang="fr-FR" dirty="0"/>
              <a:t>Autres questions 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6200" y="5791200"/>
            <a:ext cx="6248400" cy="914400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9934"/>
            <a:ext cx="6873578" cy="3595410"/>
          </a:xfrm>
          <a:prstGeom prst="rect">
            <a:avLst/>
          </a:prstGeom>
        </p:spPr>
      </p:pic>
      <p:sp>
        <p:nvSpPr>
          <p:cNvPr id="5" name="Titre 6"/>
          <p:cNvSpPr txBox="1">
            <a:spLocks/>
          </p:cNvSpPr>
          <p:nvPr/>
        </p:nvSpPr>
        <p:spPr>
          <a:xfrm>
            <a:off x="1475656" y="1805817"/>
            <a:ext cx="2376264" cy="903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9" name="Titre 6"/>
          <p:cNvSpPr txBox="1">
            <a:spLocks/>
          </p:cNvSpPr>
          <p:nvPr/>
        </p:nvSpPr>
        <p:spPr>
          <a:xfrm>
            <a:off x="4283968" y="2093386"/>
            <a:ext cx="3636404" cy="6562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None/>
              <a:defRPr sz="6000" b="1" kern="1200">
                <a:solidFill>
                  <a:srgbClr val="0000F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sz="2800" dirty="0">
                <a:solidFill>
                  <a:srgbClr val="FF0000"/>
                </a:solidFill>
              </a:rPr>
              <a:t>tresorier@aspala.fr</a:t>
            </a:r>
          </a:p>
        </p:txBody>
      </p:sp>
    </p:spTree>
    <p:extLst>
      <p:ext uri="{BB962C8B-B14F-4D97-AF65-F5344CB8AC3E}">
        <p14:creationId xmlns:p14="http://schemas.microsoft.com/office/powerpoint/2010/main" val="1611875245"/>
      </p:ext>
    </p:extLst>
  </p:cSld>
  <p:clrMapOvr>
    <a:masterClrMapping/>
  </p:clrMapOvr>
</p:sld>
</file>

<file path=ppt/theme/theme1.xml><?xml version="1.0" encoding="utf-8"?>
<a:theme xmlns:a="http://schemas.openxmlformats.org/drawingml/2006/main" name="USPC-GabaritPowerPoint-2-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USPC-GabaritPowerPoint-2-2</Template>
  <TotalTime>716</TotalTime>
  <Words>762</Words>
  <Application>Microsoft Office PowerPoint</Application>
  <PresentationFormat>Affichage à l'écran (4:3)</PresentationFormat>
  <Paragraphs>222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Calibri</vt:lpstr>
      <vt:lpstr>USPC-GabaritPowerPoint-2-2</vt:lpstr>
      <vt:lpstr>Bilan financier 2018 Budget prév. 2019 Cotisations 2019/2020</vt:lpstr>
      <vt:lpstr>Bilan financier 2018</vt:lpstr>
      <vt:lpstr>Comparaison Bilan-Prévisionnel 2018</vt:lpstr>
      <vt:lpstr>Grandes évolutions 2015-2019</vt:lpstr>
      <vt:lpstr>Questions ?</vt:lpstr>
      <vt:lpstr>Présentation PowerPoint</vt:lpstr>
      <vt:lpstr>Budget prévisionnel 2019</vt:lpstr>
      <vt:lpstr>Questions ?</vt:lpstr>
      <vt:lpstr>Autres questions 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CD</dc:creator>
  <cp:lastModifiedBy>Magali PONS</cp:lastModifiedBy>
  <cp:revision>69</cp:revision>
  <cp:lastPrinted>2018-02-01T12:59:19Z</cp:lastPrinted>
  <dcterms:created xsi:type="dcterms:W3CDTF">2016-01-27T08:47:22Z</dcterms:created>
  <dcterms:modified xsi:type="dcterms:W3CDTF">2019-04-24T21:26:29Z</dcterms:modified>
</cp:coreProperties>
</file>