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258" r:id="rId4"/>
    <p:sldId id="282" r:id="rId5"/>
    <p:sldId id="262" r:id="rId6"/>
    <p:sldId id="260" r:id="rId7"/>
    <p:sldId id="280" r:id="rId8"/>
    <p:sldId id="281" r:id="rId9"/>
    <p:sldId id="285" r:id="rId10"/>
    <p:sldId id="286" r:id="rId11"/>
    <p:sldId id="265" r:id="rId12"/>
    <p:sldId id="295" r:id="rId13"/>
    <p:sldId id="264" r:id="rId14"/>
    <p:sldId id="261" r:id="rId15"/>
    <p:sldId id="269" r:id="rId16"/>
    <p:sldId id="284" r:id="rId17"/>
    <p:sldId id="293" r:id="rId18"/>
    <p:sldId id="287" r:id="rId19"/>
    <p:sldId id="288" r:id="rId20"/>
    <p:sldId id="289" r:id="rId21"/>
    <p:sldId id="290" r:id="rId22"/>
    <p:sldId id="291" r:id="rId23"/>
    <p:sldId id="292" r:id="rId2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560" y="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amille\Google%20Drive\Escalade\Aspala\SAE%20Lafontaine\Topo%20mur%20aspala_Mars%202019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noit\Google%20Drive\Escalade\Aspala\SAE%20Lafontaine\Topo%20mur%20aspala_Mars%20201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noit\Google%20Drive\Escalade\Aspala\SAE%20Lafontaine\Topo%20mur%20aspala_Mars%202019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23077E-2"/>
          <c:y val="2.23077E-2"/>
          <c:w val="0.95538500000000004"/>
          <c:h val="0.94288499999999997"/>
        </c:manualLayout>
      </c:layout>
      <c:doughnutChart>
        <c:varyColors val="0"/>
        <c:ser>
          <c:idx val="0"/>
          <c:order val="0"/>
          <c:tx>
            <c:strRef>
              <c:f>Stat!$I$1</c:f>
              <c:strCache>
                <c:ptCount val="1"/>
                <c:pt idx="0">
                  <c:v>Nombre</c:v>
                </c:pt>
              </c:strCache>
            </c:strRef>
          </c:tx>
          <c:spPr>
            <a:gradFill flip="none" rotWithShape="1">
              <a:gsLst>
                <a:gs pos="0">
                  <a:srgbClr val="4498E4"/>
                </a:gs>
                <a:gs pos="19999">
                  <a:srgbClr val="4697E0"/>
                </a:gs>
                <a:gs pos="100000">
                  <a:srgbClr val="3372AB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c:spPr>
          <c:explosion val="1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88B3-4E01-BE52-DD13BFD1BC0C}"/>
              </c:ext>
            </c:extLst>
          </c:dPt>
          <c:dPt>
            <c:idx val="1"/>
            <c:bubble3D val="0"/>
            <c:spPr>
              <a:gradFill flip="none" rotWithShape="1">
                <a:gsLst>
                  <a:gs pos="0">
                    <a:srgbClr val="FF730F"/>
                  </a:gs>
                  <a:gs pos="19999">
                    <a:srgbClr val="FF7414"/>
                  </a:gs>
                  <a:gs pos="100000">
                    <a:srgbClr val="C5570C"/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2-88B3-4E01-BE52-DD13BFD1BC0C}"/>
              </c:ext>
            </c:extLst>
          </c:dPt>
          <c:dPt>
            <c:idx val="2"/>
            <c:bubble3D val="0"/>
            <c:spPr>
              <a:gradFill flip="none" rotWithShape="1">
                <a:gsLst>
                  <a:gs pos="0">
                    <a:srgbClr val="A0A0A0"/>
                  </a:gs>
                  <a:gs pos="19999">
                    <a:srgbClr val="A0A0A0"/>
                  </a:gs>
                  <a:gs pos="100000">
                    <a:srgbClr val="797979"/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4-88B3-4E01-BE52-DD13BFD1BC0C}"/>
              </c:ext>
            </c:extLst>
          </c:dPt>
          <c:dPt>
            <c:idx val="3"/>
            <c:bubble3D val="0"/>
            <c:spPr>
              <a:gradFill flip="none" rotWithShape="1">
                <a:gsLst>
                  <a:gs pos="0">
                    <a:srgbClr val="FFD100"/>
                  </a:gs>
                  <a:gs pos="19999">
                    <a:srgbClr val="FFCD00"/>
                  </a:gs>
                  <a:gs pos="100000">
                    <a:srgbClr val="DA9C00"/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6-88B3-4E01-BE52-DD13BFD1BC0C}"/>
              </c:ext>
            </c:extLst>
          </c:dPt>
          <c:dPt>
            <c:idx val="4"/>
            <c:bubble3D val="0"/>
            <c:spPr>
              <a:gradFill flip="none" rotWithShape="1">
                <a:gsLst>
                  <a:gs pos="0">
                    <a:srgbClr val="2C69D4"/>
                  </a:gs>
                  <a:gs pos="19999">
                    <a:srgbClr val="2F69D0"/>
                  </a:gs>
                  <a:gs pos="100000">
                    <a:srgbClr val="214F9F"/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8-88B3-4E01-BE52-DD13BFD1BC0C}"/>
              </c:ext>
            </c:extLst>
          </c:dPt>
          <c:dPt>
            <c:idx val="5"/>
            <c:bubble3D val="0"/>
            <c:spPr>
              <a:gradFill flip="none" rotWithShape="1">
                <a:gsLst>
                  <a:gs pos="0">
                    <a:srgbClr val="69BA33"/>
                  </a:gs>
                  <a:gs pos="19999">
                    <a:srgbClr val="69B636"/>
                  </a:gs>
                  <a:gs pos="100000">
                    <a:srgbClr val="4F8B27"/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A-88B3-4E01-BE52-DD13BFD1BC0C}"/>
              </c:ext>
            </c:extLst>
          </c:dPt>
          <c:dPt>
            <c:idx val="6"/>
            <c:bubble3D val="0"/>
            <c:spPr>
              <a:gradFill flip="none" rotWithShape="1">
                <a:gsLst>
                  <a:gs pos="0">
                    <a:srgbClr val="115CA0"/>
                  </a:gs>
                  <a:gs pos="19999">
                    <a:srgbClr val="145B9C"/>
                  </a:gs>
                  <a:gs pos="100000">
                    <a:srgbClr val="0C4476"/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C-88B3-4E01-BE52-DD13BFD1BC0C}"/>
              </c:ext>
            </c:extLst>
          </c:dPt>
          <c:dPt>
            <c:idx val="7"/>
            <c:bubble3D val="0"/>
            <c:spPr>
              <a:gradFill flip="none" rotWithShape="1">
                <a:gsLst>
                  <a:gs pos="0">
                    <a:srgbClr val="B24100"/>
                  </a:gs>
                  <a:gs pos="19999">
                    <a:srgbClr val="AE4100"/>
                  </a:gs>
                  <a:gs pos="100000">
                    <a:srgbClr val="843000"/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E-88B3-4E01-BE52-DD13BFD1BC0C}"/>
              </c:ext>
            </c:extLst>
          </c:dPt>
          <c:dPt>
            <c:idx val="8"/>
            <c:bubble3D val="0"/>
            <c:spPr>
              <a:gradFill flip="none" rotWithShape="1">
                <a:gsLst>
                  <a:gs pos="0">
                    <a:srgbClr val="606060"/>
                  </a:gs>
                  <a:gs pos="19999">
                    <a:srgbClr val="606060"/>
                  </a:gs>
                  <a:gs pos="100000">
                    <a:srgbClr val="474747"/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10-88B3-4E01-BE52-DD13BFD1BC0C}"/>
              </c:ext>
            </c:extLst>
          </c:dPt>
          <c:dLbls>
            <c:dLbl>
              <c:idx val="0"/>
              <c:numFmt formatCode="0%" sourceLinked="0"/>
              <c:spPr/>
              <c:txPr>
                <a:bodyPr/>
                <a:lstStyle/>
                <a:p>
                  <a:pPr>
                    <a:defRPr sz="1400" b="0" i="0" u="none" strike="noStrike">
                      <a:solidFill>
                        <a:srgbClr val="FFFFFF"/>
                      </a:solidFill>
                      <a:latin typeface="Helvetica Neue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0-88B3-4E01-BE52-DD13BFD1BC0C}"/>
                </c:ext>
              </c:extLst>
            </c:dLbl>
            <c:dLbl>
              <c:idx val="1"/>
              <c:numFmt formatCode="0%" sourceLinked="0"/>
              <c:spPr/>
              <c:txPr>
                <a:bodyPr/>
                <a:lstStyle/>
                <a:p>
                  <a:pPr>
                    <a:defRPr sz="1400" b="0" i="0" u="none" strike="noStrike">
                      <a:solidFill>
                        <a:srgbClr val="FFFFFF"/>
                      </a:solidFill>
                      <a:latin typeface="Helvetica Neue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2-88B3-4E01-BE52-DD13BFD1BC0C}"/>
                </c:ext>
              </c:extLst>
            </c:dLbl>
            <c:dLbl>
              <c:idx val="2"/>
              <c:numFmt formatCode="0%" sourceLinked="0"/>
              <c:spPr/>
              <c:txPr>
                <a:bodyPr/>
                <a:lstStyle/>
                <a:p>
                  <a:pPr>
                    <a:defRPr sz="1400" b="0" i="0" u="none" strike="noStrike">
                      <a:solidFill>
                        <a:srgbClr val="FFFFFF"/>
                      </a:solidFill>
                      <a:latin typeface="Helvetica Neue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4-88B3-4E01-BE52-DD13BFD1BC0C}"/>
                </c:ext>
              </c:extLst>
            </c:dLbl>
            <c:dLbl>
              <c:idx val="3"/>
              <c:numFmt formatCode="0%" sourceLinked="0"/>
              <c:spPr/>
              <c:txPr>
                <a:bodyPr/>
                <a:lstStyle/>
                <a:p>
                  <a:pPr>
                    <a:defRPr sz="1400" b="0" i="0" u="none" strike="noStrike">
                      <a:solidFill>
                        <a:srgbClr val="FFFFFF"/>
                      </a:solidFill>
                      <a:latin typeface="Helvetica Neue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6-88B3-4E01-BE52-DD13BFD1BC0C}"/>
                </c:ext>
              </c:extLst>
            </c:dLbl>
            <c:dLbl>
              <c:idx val="4"/>
              <c:numFmt formatCode="0%" sourceLinked="0"/>
              <c:spPr/>
              <c:txPr>
                <a:bodyPr/>
                <a:lstStyle/>
                <a:p>
                  <a:pPr>
                    <a:defRPr sz="1400" b="0" i="0" u="none" strike="noStrike">
                      <a:solidFill>
                        <a:srgbClr val="FFFFFF"/>
                      </a:solidFill>
                      <a:latin typeface="Helvetica Neue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8-88B3-4E01-BE52-DD13BFD1BC0C}"/>
                </c:ext>
              </c:extLst>
            </c:dLbl>
            <c:dLbl>
              <c:idx val="5"/>
              <c:numFmt formatCode="0%" sourceLinked="0"/>
              <c:spPr/>
              <c:txPr>
                <a:bodyPr/>
                <a:lstStyle/>
                <a:p>
                  <a:pPr>
                    <a:defRPr sz="1400" b="0" i="0" u="none" strike="noStrike">
                      <a:solidFill>
                        <a:srgbClr val="FFFFFF"/>
                      </a:solidFill>
                      <a:latin typeface="Helvetica Neue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A-88B3-4E01-BE52-DD13BFD1BC0C}"/>
                </c:ext>
              </c:extLst>
            </c:dLbl>
            <c:dLbl>
              <c:idx val="6"/>
              <c:numFmt formatCode="0%" sourceLinked="0"/>
              <c:spPr/>
              <c:txPr>
                <a:bodyPr/>
                <a:lstStyle/>
                <a:p>
                  <a:pPr>
                    <a:defRPr sz="1400" b="0" i="0" u="none" strike="noStrike">
                      <a:solidFill>
                        <a:srgbClr val="FFFFFF"/>
                      </a:solidFill>
                      <a:latin typeface="Helvetica Neue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C-88B3-4E01-BE52-DD13BFD1BC0C}"/>
                </c:ext>
              </c:extLst>
            </c:dLbl>
            <c:dLbl>
              <c:idx val="7"/>
              <c:numFmt formatCode="0%" sourceLinked="0"/>
              <c:spPr/>
              <c:txPr>
                <a:bodyPr/>
                <a:lstStyle/>
                <a:p>
                  <a:pPr>
                    <a:defRPr sz="1400" b="0" i="0" u="none" strike="noStrike">
                      <a:solidFill>
                        <a:srgbClr val="FFFFFF"/>
                      </a:solidFill>
                      <a:latin typeface="Helvetica Neue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88B3-4E01-BE52-DD13BFD1BC0C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 i="0" u="none" strike="noStrike">
                    <a:solidFill>
                      <a:srgbClr val="FFFFFF"/>
                    </a:solidFill>
                    <a:latin typeface="Helvetica Neue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Stat!$H$2:$H$12</c:f>
              <c:strCache>
                <c:ptCount val="7"/>
                <c:pt idx="0">
                  <c:v>4</c:v>
                </c:pt>
                <c:pt idx="1">
                  <c:v>5</c:v>
                </c:pt>
                <c:pt idx="2">
                  <c:v>6A</c:v>
                </c:pt>
                <c:pt idx="3">
                  <c:v>6B</c:v>
                </c:pt>
                <c:pt idx="4">
                  <c:v>6C</c:v>
                </c:pt>
                <c:pt idx="5">
                  <c:v>7</c:v>
                </c:pt>
                <c:pt idx="6">
                  <c:v>8</c:v>
                </c:pt>
              </c:strCache>
            </c:strRef>
          </c:cat>
          <c:val>
            <c:numRef>
              <c:f>Stat!$I$2:$I$12</c:f>
              <c:numCache>
                <c:formatCode>General</c:formatCode>
                <c:ptCount val="11"/>
                <c:pt idx="0">
                  <c:v>6</c:v>
                </c:pt>
                <c:pt idx="1">
                  <c:v>22</c:v>
                </c:pt>
                <c:pt idx="2">
                  <c:v>11</c:v>
                </c:pt>
                <c:pt idx="3">
                  <c:v>15</c:v>
                </c:pt>
                <c:pt idx="4">
                  <c:v>9</c:v>
                </c:pt>
                <c:pt idx="5">
                  <c:v>14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88B3-4E01-BE52-DD13BFD1BC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1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Comparatif SAE Descartes / Lafontaine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DescartesVsLafontaine!$B$2</c:f>
              <c:strCache>
                <c:ptCount val="1"/>
                <c:pt idx="0">
                  <c:v>Descartes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DescartesVsLafontaine!$A$3:$A$13</c:f>
              <c:strCache>
                <c:ptCount val="11"/>
                <c:pt idx="0">
                  <c:v>4</c:v>
                </c:pt>
                <c:pt idx="1">
                  <c:v>5A</c:v>
                </c:pt>
                <c:pt idx="2">
                  <c:v>5B</c:v>
                </c:pt>
                <c:pt idx="3">
                  <c:v>5C</c:v>
                </c:pt>
                <c:pt idx="4">
                  <c:v>6A</c:v>
                </c:pt>
                <c:pt idx="5">
                  <c:v>6B</c:v>
                </c:pt>
                <c:pt idx="6">
                  <c:v>6C</c:v>
                </c:pt>
                <c:pt idx="7">
                  <c:v>7A</c:v>
                </c:pt>
                <c:pt idx="8">
                  <c:v>7B</c:v>
                </c:pt>
                <c:pt idx="9">
                  <c:v>7C</c:v>
                </c:pt>
                <c:pt idx="10">
                  <c:v>8A</c:v>
                </c:pt>
              </c:strCache>
            </c:strRef>
          </c:cat>
          <c:val>
            <c:numRef>
              <c:f>DescartesVsLafontaine!$B$3:$B$13</c:f>
              <c:numCache>
                <c:formatCode>General</c:formatCode>
                <c:ptCount val="11"/>
                <c:pt idx="0">
                  <c:v>7</c:v>
                </c:pt>
                <c:pt idx="1">
                  <c:v>12</c:v>
                </c:pt>
                <c:pt idx="2">
                  <c:v>16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  <c:pt idx="6">
                  <c:v>3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4A-48C0-A7A4-BCA2721EF015}"/>
            </c:ext>
          </c:extLst>
        </c:ser>
        <c:ser>
          <c:idx val="1"/>
          <c:order val="1"/>
          <c:tx>
            <c:strRef>
              <c:f>DescartesVsLafontaine!$C$2</c:f>
              <c:strCache>
                <c:ptCount val="1"/>
                <c:pt idx="0">
                  <c:v>Lafontaine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DescartesVsLafontaine!$A$3:$A$13</c:f>
              <c:strCache>
                <c:ptCount val="11"/>
                <c:pt idx="0">
                  <c:v>4</c:v>
                </c:pt>
                <c:pt idx="1">
                  <c:v>5A</c:v>
                </c:pt>
                <c:pt idx="2">
                  <c:v>5B</c:v>
                </c:pt>
                <c:pt idx="3">
                  <c:v>5C</c:v>
                </c:pt>
                <c:pt idx="4">
                  <c:v>6A</c:v>
                </c:pt>
                <c:pt idx="5">
                  <c:v>6B</c:v>
                </c:pt>
                <c:pt idx="6">
                  <c:v>6C</c:v>
                </c:pt>
                <c:pt idx="7">
                  <c:v>7A</c:v>
                </c:pt>
                <c:pt idx="8">
                  <c:v>7B</c:v>
                </c:pt>
                <c:pt idx="9">
                  <c:v>7C</c:v>
                </c:pt>
                <c:pt idx="10">
                  <c:v>8A</c:v>
                </c:pt>
              </c:strCache>
            </c:strRef>
          </c:cat>
          <c:val>
            <c:numRef>
              <c:f>DescartesVsLafontaine!$C$3:$C$13</c:f>
              <c:numCache>
                <c:formatCode>General</c:formatCode>
                <c:ptCount val="11"/>
                <c:pt idx="0">
                  <c:v>6</c:v>
                </c:pt>
                <c:pt idx="1">
                  <c:v>5</c:v>
                </c:pt>
                <c:pt idx="2">
                  <c:v>6</c:v>
                </c:pt>
                <c:pt idx="3">
                  <c:v>11</c:v>
                </c:pt>
                <c:pt idx="4">
                  <c:v>11</c:v>
                </c:pt>
                <c:pt idx="5">
                  <c:v>15</c:v>
                </c:pt>
                <c:pt idx="6">
                  <c:v>9</c:v>
                </c:pt>
                <c:pt idx="7">
                  <c:v>8</c:v>
                </c:pt>
                <c:pt idx="8">
                  <c:v>3</c:v>
                </c:pt>
                <c:pt idx="9">
                  <c:v>3</c:v>
                </c:pt>
                <c:pt idx="1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4A-48C0-A7A4-BCA2721EF0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710656"/>
        <c:axId val="38712448"/>
      </c:barChart>
      <c:catAx>
        <c:axId val="38710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8712448"/>
        <c:crosses val="autoZero"/>
        <c:auto val="1"/>
        <c:lblAlgn val="ctr"/>
        <c:lblOffset val="100"/>
        <c:noMultiLvlLbl val="0"/>
      </c:catAx>
      <c:valAx>
        <c:axId val="38712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8710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Comparatif SAE Descartes / Lafontaine - cumul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DescartesVsLafontaine!$D$2</c:f>
              <c:strCache>
                <c:ptCount val="1"/>
                <c:pt idx="0">
                  <c:v>Descartes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DescartesVsLafontaine!$A$3:$A$13</c:f>
              <c:strCache>
                <c:ptCount val="11"/>
                <c:pt idx="0">
                  <c:v>4</c:v>
                </c:pt>
                <c:pt idx="1">
                  <c:v>5A</c:v>
                </c:pt>
                <c:pt idx="2">
                  <c:v>5B</c:v>
                </c:pt>
                <c:pt idx="3">
                  <c:v>5C</c:v>
                </c:pt>
                <c:pt idx="4">
                  <c:v>6A</c:v>
                </c:pt>
                <c:pt idx="5">
                  <c:v>6B</c:v>
                </c:pt>
                <c:pt idx="6">
                  <c:v>6C</c:v>
                </c:pt>
                <c:pt idx="7">
                  <c:v>7A</c:v>
                </c:pt>
                <c:pt idx="8">
                  <c:v>7B</c:v>
                </c:pt>
                <c:pt idx="9">
                  <c:v>7C</c:v>
                </c:pt>
                <c:pt idx="10">
                  <c:v>8A</c:v>
                </c:pt>
              </c:strCache>
            </c:strRef>
          </c:cat>
          <c:val>
            <c:numRef>
              <c:f>DescartesVsLafontaine!$D$3:$D$13</c:f>
              <c:numCache>
                <c:formatCode>General</c:formatCode>
                <c:ptCount val="11"/>
                <c:pt idx="0">
                  <c:v>7</c:v>
                </c:pt>
                <c:pt idx="1">
                  <c:v>19</c:v>
                </c:pt>
                <c:pt idx="2">
                  <c:v>35</c:v>
                </c:pt>
                <c:pt idx="3">
                  <c:v>43</c:v>
                </c:pt>
                <c:pt idx="4">
                  <c:v>52</c:v>
                </c:pt>
                <c:pt idx="5">
                  <c:v>62</c:v>
                </c:pt>
                <c:pt idx="6">
                  <c:v>65</c:v>
                </c:pt>
                <c:pt idx="7">
                  <c:v>66</c:v>
                </c:pt>
                <c:pt idx="8">
                  <c:v>66</c:v>
                </c:pt>
                <c:pt idx="9">
                  <c:v>66</c:v>
                </c:pt>
                <c:pt idx="10">
                  <c:v>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51-455A-9443-BAA5D8358BDA}"/>
            </c:ext>
          </c:extLst>
        </c:ser>
        <c:ser>
          <c:idx val="1"/>
          <c:order val="1"/>
          <c:tx>
            <c:strRef>
              <c:f>DescartesVsLafontaine!$E$2</c:f>
              <c:strCache>
                <c:ptCount val="1"/>
                <c:pt idx="0">
                  <c:v>Lafontaine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DescartesVsLafontaine!$A$3:$A$13</c:f>
              <c:strCache>
                <c:ptCount val="11"/>
                <c:pt idx="0">
                  <c:v>4</c:v>
                </c:pt>
                <c:pt idx="1">
                  <c:v>5A</c:v>
                </c:pt>
                <c:pt idx="2">
                  <c:v>5B</c:v>
                </c:pt>
                <c:pt idx="3">
                  <c:v>5C</c:v>
                </c:pt>
                <c:pt idx="4">
                  <c:v>6A</c:v>
                </c:pt>
                <c:pt idx="5">
                  <c:v>6B</c:v>
                </c:pt>
                <c:pt idx="6">
                  <c:v>6C</c:v>
                </c:pt>
                <c:pt idx="7">
                  <c:v>7A</c:v>
                </c:pt>
                <c:pt idx="8">
                  <c:v>7B</c:v>
                </c:pt>
                <c:pt idx="9">
                  <c:v>7C</c:v>
                </c:pt>
                <c:pt idx="10">
                  <c:v>8A</c:v>
                </c:pt>
              </c:strCache>
            </c:strRef>
          </c:cat>
          <c:val>
            <c:numRef>
              <c:f>DescartesVsLafontaine!$E$3:$E$13</c:f>
              <c:numCache>
                <c:formatCode>General</c:formatCode>
                <c:ptCount val="11"/>
                <c:pt idx="0">
                  <c:v>6</c:v>
                </c:pt>
                <c:pt idx="1">
                  <c:v>11</c:v>
                </c:pt>
                <c:pt idx="2">
                  <c:v>17</c:v>
                </c:pt>
                <c:pt idx="3">
                  <c:v>28</c:v>
                </c:pt>
                <c:pt idx="4">
                  <c:v>39</c:v>
                </c:pt>
                <c:pt idx="5">
                  <c:v>54</c:v>
                </c:pt>
                <c:pt idx="6">
                  <c:v>63</c:v>
                </c:pt>
                <c:pt idx="7">
                  <c:v>71</c:v>
                </c:pt>
                <c:pt idx="8">
                  <c:v>74</c:v>
                </c:pt>
                <c:pt idx="9">
                  <c:v>77</c:v>
                </c:pt>
                <c:pt idx="10">
                  <c:v>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51-455A-9443-BAA5D8358B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200000"/>
        <c:axId val="53201536"/>
      </c:barChart>
      <c:catAx>
        <c:axId val="53200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3201536"/>
        <c:crosses val="autoZero"/>
        <c:auto val="1"/>
        <c:lblAlgn val="ctr"/>
        <c:lblOffset val="100"/>
        <c:noMultiLvlLbl val="0"/>
      </c:catAx>
      <c:valAx>
        <c:axId val="53201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3200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99EC19-7ED2-485F-AE31-9A5208D71A12}" type="datetimeFigureOut">
              <a:rPr lang="fr-FR" smtClean="0"/>
              <a:t>24/04/2019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899109-A053-42BB-ADDE-077F625D5C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333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Mur plutôt facile (bien que cotation « ASPALA ») et orienté grimpeur de niveau moyen</a:t>
            </a:r>
          </a:p>
          <a:p>
            <a:r>
              <a:rPr lang="fr-FR" dirty="0"/>
              <a:t>Presque doubler les voies en 4</a:t>
            </a:r>
          </a:p>
          <a:p>
            <a:r>
              <a:rPr lang="fr-FR" dirty="0"/>
              <a:t>Niveau en 5 qui représentait presque 60% des voies a été diminué au profit des voies en 4(55%)</a:t>
            </a:r>
          </a:p>
          <a:p>
            <a:r>
              <a:rPr lang="fr-FR" dirty="0"/>
              <a:t>Niveau 6/7 est resté constant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899109-A053-42BB-ADDE-077F625D5CE1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35223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Mur plutôt facile (bien que cotation « ASPALA ») et orienté grimpeur de niveau moyen</a:t>
            </a:r>
          </a:p>
          <a:p>
            <a:r>
              <a:rPr lang="fr-FR" dirty="0"/>
              <a:t>Presque doubler les voies en 4</a:t>
            </a:r>
          </a:p>
          <a:p>
            <a:r>
              <a:rPr lang="fr-FR" dirty="0"/>
              <a:t>Niveau en 5 qui représentait presque 60% des voies a été diminué au profit des voies en 4(55%)</a:t>
            </a:r>
          </a:p>
          <a:p>
            <a:r>
              <a:rPr lang="fr-FR" dirty="0"/>
              <a:t>Niveau 6/7 est resté constant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899109-A053-42BB-ADDE-077F625D5CE1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4537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Mur plutôt facile (bien que cotation « ASPALA ») et orienté grimpeur de niveau moyen</a:t>
            </a:r>
          </a:p>
          <a:p>
            <a:r>
              <a:rPr lang="fr-FR" dirty="0"/>
              <a:t>Presque doubler les voies en 4</a:t>
            </a:r>
          </a:p>
          <a:p>
            <a:r>
              <a:rPr lang="fr-FR" dirty="0"/>
              <a:t>Niveau en 5 qui représentait presque 60% des voies a été diminué au profit des voies en 4(55%)</a:t>
            </a:r>
          </a:p>
          <a:p>
            <a:r>
              <a:rPr lang="fr-FR" dirty="0"/>
              <a:t>Niveau 6/7 est resté constant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899109-A053-42BB-ADDE-077F625D5CE1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6753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75E28-5134-4D0A-A654-660A176D0CCC}" type="datetimeFigureOut">
              <a:rPr lang="fr-FR" smtClean="0"/>
              <a:t>24/04/2019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7CF2-EC47-4DA5-B60A-D5755AF1860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75E28-5134-4D0A-A654-660A176D0CCC}" type="datetimeFigureOut">
              <a:rPr lang="fr-FR" smtClean="0"/>
              <a:t>24/04/2019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7CF2-EC47-4DA5-B60A-D5755AF1860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75E28-5134-4D0A-A654-660A176D0CCC}" type="datetimeFigureOut">
              <a:rPr lang="fr-FR" smtClean="0"/>
              <a:t>24/04/2019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7CF2-EC47-4DA5-B60A-D5755AF1860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75E28-5134-4D0A-A654-660A176D0CCC}" type="datetimeFigureOut">
              <a:rPr lang="fr-FR" smtClean="0"/>
              <a:t>24/04/2019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7CF2-EC47-4DA5-B60A-D5755AF1860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75E28-5134-4D0A-A654-660A176D0CCC}" type="datetimeFigureOut">
              <a:rPr lang="fr-FR" smtClean="0"/>
              <a:t>24/04/2019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7CF2-EC47-4DA5-B60A-D5755AF1860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75E28-5134-4D0A-A654-660A176D0CCC}" type="datetimeFigureOut">
              <a:rPr lang="fr-FR" smtClean="0"/>
              <a:t>24/04/2019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7CF2-EC47-4DA5-B60A-D5755AF18605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75E28-5134-4D0A-A654-660A176D0CCC}" type="datetimeFigureOut">
              <a:rPr lang="fr-FR" smtClean="0"/>
              <a:t>24/04/2019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7CF2-EC47-4DA5-B60A-D5755AF1860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75E28-5134-4D0A-A654-660A176D0CCC}" type="datetimeFigureOut">
              <a:rPr lang="fr-FR" smtClean="0"/>
              <a:t>24/04/2019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7CF2-EC47-4DA5-B60A-D5755AF1860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75E28-5134-4D0A-A654-660A176D0CCC}" type="datetimeFigureOut">
              <a:rPr lang="fr-FR" smtClean="0"/>
              <a:t>24/04/2019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7CF2-EC47-4DA5-B60A-D5755AF1860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75E28-5134-4D0A-A654-660A176D0CCC}" type="datetimeFigureOut">
              <a:rPr lang="fr-FR" smtClean="0"/>
              <a:t>24/04/2019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547CF2-EC47-4DA5-B60A-D5755AF1860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75E28-5134-4D0A-A654-660A176D0CCC}" type="datetimeFigureOut">
              <a:rPr lang="fr-FR" smtClean="0"/>
              <a:t>24/04/2019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7CF2-EC47-4DA5-B60A-D5755AF1860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4475E28-5134-4D0A-A654-660A176D0CCC}" type="datetimeFigureOut">
              <a:rPr lang="fr-FR" smtClean="0"/>
              <a:t>24/04/2019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0547CF2-EC47-4DA5-B60A-D5755AF1860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../../../Desktop/aspala/Assembl&#233;es%20g&#233;n&#233;rales/AG2019/Bilan%20budg&#233;taire%20ASPALA%20-%202018.pdf" TargetMode="External"/><Relationship Id="rId2" Type="http://schemas.openxmlformats.org/officeDocument/2006/relationships/hyperlink" Target="../../../Desktop/aspala/Assembl&#233;es%20g&#233;n&#233;rales/AG2019/20190325-AG-ASPALA-Finances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../../../Desktop/aspala/Assembl&#233;es%20g&#233;n&#233;rales/AG2019/Projet-Budget-ASPALA-2019.pdf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../../../Desktop/aspala/Assembl&#233;es%20g&#233;n&#233;rales/AG2019/bilan%20commission%20sorties_aspala_2018.ppt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 rot="19140000">
            <a:off x="764020" y="1588402"/>
            <a:ext cx="6081513" cy="1204306"/>
          </a:xfrm>
        </p:spPr>
        <p:txBody>
          <a:bodyPr/>
          <a:lstStyle/>
          <a:p>
            <a:r>
              <a:rPr lang="fr-FR" sz="3600" dirty="0"/>
              <a:t>ASPALA ANTONY ESCALADE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1800" dirty="0"/>
              <a:t>Assemblée générale 2019</a:t>
            </a:r>
          </a:p>
        </p:txBody>
      </p:sp>
      <p:pic>
        <p:nvPicPr>
          <p:cNvPr id="1026" name="Picture 2" descr="https://attachment.outlook.office.net/owa/perrinerottier@hotmail.com/service.svc/s/GetFileAttachment?id=AQMkADAwATE0OTIwLTQyNWYtZjJkZi0wMAItMDAKAEYAAAPGaoKCAP7vnkyWDBaUQjy5KwcAXHaFzz23%2F02DmWEv89PfvgAAAgEMAAAAXHaFzz23%2F02DmWEv89PfvgAB6Muo5gAAAAESABAAY91vLTA2CU65Ny1jzBCsbQ%3D%3D&amp;X-OWA-CANARY=3MHea98vpECwzV_-nKXgluBLWcxCcdUYrduINBX_YjMkecQuUuK0_ehYMTPtg8_yiV7wqpdjzuE.&amp;token=eyJ0eXAiOiJKV1QiLCJhbGciOiJSUzI1NiIsIng1dCI6ImVuaDlCSnJWUFU1aWpWMXFqWmpWLWZMMmJjbyJ9.eyJ2ZXIiOiJFeGNoYW5nZS5DYWxsYmFjay5WMSIsImFwcGN0eHNlbmRlciI6Ik93YURvd25sb2FkQDg0ZGY5ZTdmLWU5ZjYtNDBhZi1iNDM1LWFhYWFhYWFhYWFhYSIsImFwcGN0eCI6IntcIm1zZXhjaHByb3RcIjpcIm93YVwiLFwicHJpbWFyeXNpZFwiOlwiUy0xLTI4MjctODQyNTYtMTExMzU4NDM1MVwiLFwicHVpZFwiOlwiMzYxODc3ODc4MDc2MTI3XCIsXCJvaWRcIjpcIjAwMDE0OTIwLTQyNWYtZjJkZi0wMDAwLTAwMDAwMDAwMDAwMFwiLFwic2NvcGVcIjpcIk93YURvd25sb2FkXCJ9IiwiaXNzIjoiMDAwMDAwMDItMDAwMC0wZmYxLWNlMDAtMDAwMDAwMDAwMDAwQDg0ZGY5ZTdmLWU5ZjYtNDBhZi1iNDM1LWFhYWFhYWFhYWFhYSIsImF1ZCI6IjAwMDAwMDAyLTAwMDAtMGZmMS1jZTAwLTAwMDAwMDAwMDAwMC9hdHRhY2htZW50Lm91dGxvb2sub2ZmaWNlLm5ldEA4NGRmOWU3Zi1lOWY2LTQwYWYtYjQzNS1hYWFhYWFhYWFhYWEiLCJleHAiOjE1MTgzNDkxNzgsIm5iZiI6MTUxODM0ODU3OH0.F435dDbhxiZWK2y_P9KZGTABmULKyrm52A6zeQ3d6IauhK8FepeuGXI3m8DJl3ErqA-nRgLCQF1fVBAKX1afi1bV8EiU-q_LJpNgfjo8e2c8pSy9XzFmoc-DbCuOf6ipl9P-MrXF-1PZsmMenpOJDQiKJdxzjjZAFjiKqhrLzMEvEgNO6UpnyXTbjFkhhLymKkDIU0DWQW0cC2-WdBOe0ZoyuB57aKGSG66Wubp7SJ0mKlrHD7JviI3_RwhLiXkkP2vh4K42tIykS6TDQTFW933wqSeT2Nou53aLFix-oOE-YL5WsTAo6lY7uizcZF-WzfD4SBq1bHKRMoLq9EgrlA&amp;owa=outlook.live.com&amp;isc=1&amp;isImagePreview=Tr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090764"/>
            <a:ext cx="3827061" cy="2002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2698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accent3"/>
                </a:solidFill>
              </a:rPr>
              <a:t>Commission mur – SAE Lafontaine</a:t>
            </a:r>
          </a:p>
        </p:txBody>
      </p:sp>
      <p:pic>
        <p:nvPicPr>
          <p:cNvPr id="4" name="Picture 2" descr="https://attachment.outlook.office.net/owa/perrinerottier@hotmail.com/service.svc/s/GetFileAttachment?id=AQMkADAwATE0OTIwLTQyNWYtZjJkZi0wMAItMDAKAEYAAAPGaoKCAP7vnkyWDBaUQjy5KwcAXHaFzz23%2F02DmWEv89PfvgAAAgEMAAAAXHaFzz23%2F02DmWEv89PfvgAB6Muo5gAAAAESABAAY91vLTA2CU65Ny1jzBCsbQ%3D%3D&amp;X-OWA-CANARY=3MHea98vpECwzV_-nKXgluBLWcxCcdUYrduINBX_YjMkecQuUuK0_ehYMTPtg8_yiV7wqpdjzuE.&amp;token=eyJ0eXAiOiJKV1QiLCJhbGciOiJSUzI1NiIsIng1dCI6ImVuaDlCSnJWUFU1aWpWMXFqWmpWLWZMMmJjbyJ9.eyJ2ZXIiOiJFeGNoYW5nZS5DYWxsYmFjay5WMSIsImFwcGN0eHNlbmRlciI6Ik93YURvd25sb2FkQDg0ZGY5ZTdmLWU5ZjYtNDBhZi1iNDM1LWFhYWFhYWFhYWFhYSIsImFwcGN0eCI6IntcIm1zZXhjaHByb3RcIjpcIm93YVwiLFwicHJpbWFyeXNpZFwiOlwiUy0xLTI4MjctODQyNTYtMTExMzU4NDM1MVwiLFwicHVpZFwiOlwiMzYxODc3ODc4MDc2MTI3XCIsXCJvaWRcIjpcIjAwMDE0OTIwLTQyNWYtZjJkZi0wMDAwLTAwMDAwMDAwMDAwMFwiLFwic2NvcGVcIjpcIk93YURvd25sb2FkXCJ9IiwiaXNzIjoiMDAwMDAwMDItMDAwMC0wZmYxLWNlMDAtMDAwMDAwMDAwMDAwQDg0ZGY5ZTdmLWU5ZjYtNDBhZi1iNDM1LWFhYWFhYWFhYWFhYSIsImF1ZCI6IjAwMDAwMDAyLTAwMDAtMGZmMS1jZTAwLTAwMDAwMDAwMDAwMC9hdHRhY2htZW50Lm91dGxvb2sub2ZmaWNlLm5ldEA4NGRmOWU3Zi1lOWY2LTQwYWYtYjQzNS1hYWFhYWFhYWFhYWEiLCJleHAiOjE1MTgzNDkxNzgsIm5iZiI6MTUxODM0ODU3OH0.F435dDbhxiZWK2y_P9KZGTABmULKyrm52A6zeQ3d6IauhK8FepeuGXI3m8DJl3ErqA-nRgLCQF1fVBAKX1afi1bV8EiU-q_LJpNgfjo8e2c8pSy9XzFmoc-DbCuOf6ipl9P-MrXF-1PZsmMenpOJDQiKJdxzjjZAFjiKqhrLzMEvEgNO6UpnyXTbjFkhhLymKkDIU0DWQW0cC2-WdBOe0ZoyuB57aKGSG66Wubp7SJ0mKlrHD7JviI3_RwhLiXkkP2vh4K42tIykS6TDQTFW933wqSeT2Nou53aLFix-oOE-YL5WsTAo6lY7uizcZF-WzfD4SBq1bHKRMoLq9EgrlA&amp;owa=outlook.live.com&amp;isc=1&amp;isImagePreview=Tru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972" y="5425966"/>
            <a:ext cx="2376264" cy="1243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707904" y="6309320"/>
            <a:ext cx="4724400" cy="274320"/>
          </a:xfrm>
        </p:spPr>
        <p:txBody>
          <a:bodyPr/>
          <a:lstStyle/>
          <a:p>
            <a:r>
              <a:rPr lang="fr-FR" sz="1400" dirty="0"/>
              <a:t>Bilan Moral</a:t>
            </a:r>
          </a:p>
        </p:txBody>
      </p:sp>
      <p:graphicFrame>
        <p:nvGraphicFramePr>
          <p:cNvPr id="7" name="Graphique 6">
            <a:extLst>
              <a:ext uri="{FF2B5EF4-FFF2-40B4-BE49-F238E27FC236}">
                <a16:creationId xmlns:a16="http://schemas.microsoft.com/office/drawing/2014/main" id="{590994C4-9B61-4476-9CB6-2E078D6528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9043075"/>
              </p:ext>
            </p:extLst>
          </p:nvPr>
        </p:nvGraphicFramePr>
        <p:xfrm>
          <a:off x="735533" y="1020936"/>
          <a:ext cx="7508875" cy="363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464275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accent3"/>
                </a:solidFill>
              </a:rPr>
              <a:t>Commission internet et communication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Picture 2" descr="https://attachment.outlook.office.net/owa/perrinerottier@hotmail.com/service.svc/s/GetFileAttachment?id=AQMkADAwATE0OTIwLTQyNWYtZjJkZi0wMAItMDAKAEYAAAPGaoKCAP7vnkyWDBaUQjy5KwcAXHaFzz23%2F02DmWEv89PfvgAAAgEMAAAAXHaFzz23%2F02DmWEv89PfvgAB6Muo5gAAAAESABAAY91vLTA2CU65Ny1jzBCsbQ%3D%3D&amp;X-OWA-CANARY=3MHea98vpECwzV_-nKXgluBLWcxCcdUYrduINBX_YjMkecQuUuK0_ehYMTPtg8_yiV7wqpdjzuE.&amp;token=eyJ0eXAiOiJKV1QiLCJhbGciOiJSUzI1NiIsIng1dCI6ImVuaDlCSnJWUFU1aWpWMXFqWmpWLWZMMmJjbyJ9.eyJ2ZXIiOiJFeGNoYW5nZS5DYWxsYmFjay5WMSIsImFwcGN0eHNlbmRlciI6Ik93YURvd25sb2FkQDg0ZGY5ZTdmLWU5ZjYtNDBhZi1iNDM1LWFhYWFhYWFhYWFhYSIsImFwcGN0eCI6IntcIm1zZXhjaHByb3RcIjpcIm93YVwiLFwicHJpbWFyeXNpZFwiOlwiUy0xLTI4MjctODQyNTYtMTExMzU4NDM1MVwiLFwicHVpZFwiOlwiMzYxODc3ODc4MDc2MTI3XCIsXCJvaWRcIjpcIjAwMDE0OTIwLTQyNWYtZjJkZi0wMDAwLTAwMDAwMDAwMDAwMFwiLFwic2NvcGVcIjpcIk93YURvd25sb2FkXCJ9IiwiaXNzIjoiMDAwMDAwMDItMDAwMC0wZmYxLWNlMDAtMDAwMDAwMDAwMDAwQDg0ZGY5ZTdmLWU5ZjYtNDBhZi1iNDM1LWFhYWFhYWFhYWFhYSIsImF1ZCI6IjAwMDAwMDAyLTAwMDAtMGZmMS1jZTAwLTAwMDAwMDAwMDAwMC9hdHRhY2htZW50Lm91dGxvb2sub2ZmaWNlLm5ldEA4NGRmOWU3Zi1lOWY2LTQwYWYtYjQzNS1hYWFhYWFhYWFhYWEiLCJleHAiOjE1MTgzNDkxNzgsIm5iZiI6MTUxODM0ODU3OH0.F435dDbhxiZWK2y_P9KZGTABmULKyrm52A6zeQ3d6IauhK8FepeuGXI3m8DJl3ErqA-nRgLCQF1fVBAKX1afi1bV8EiU-q_LJpNgfjo8e2c8pSy9XzFmoc-DbCuOf6ipl9P-MrXF-1PZsmMenpOJDQiKJdxzjjZAFjiKqhrLzMEvEgNO6UpnyXTbjFkhhLymKkDIU0DWQW0cC2-WdBOe0ZoyuB57aKGSG66Wubp7SJ0mKlrHD7JviI3_RwhLiXkkP2vh4K42tIykS6TDQTFW933wqSeT2Nou53aLFix-oOE-YL5WsTAo6lY7uizcZF-WzfD4SBq1bHKRMoLq9EgrlA&amp;owa=outlook.live.com&amp;isc=1&amp;isImagePreview=Tr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972" y="5373216"/>
            <a:ext cx="2376264" cy="1243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707904" y="6309320"/>
            <a:ext cx="4724400" cy="274320"/>
          </a:xfrm>
        </p:spPr>
        <p:txBody>
          <a:bodyPr/>
          <a:lstStyle/>
          <a:p>
            <a:r>
              <a:rPr lang="fr-FR" sz="1400" dirty="0"/>
              <a:t>Bilan Moral</a:t>
            </a:r>
          </a:p>
        </p:txBody>
      </p:sp>
    </p:spTree>
    <p:extLst>
      <p:ext uri="{BB962C8B-B14F-4D97-AF65-F5344CB8AC3E}">
        <p14:creationId xmlns:p14="http://schemas.microsoft.com/office/powerpoint/2010/main" val="4009857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accent3"/>
                </a:solidFill>
              </a:rPr>
              <a:t>Commission formation et </a:t>
            </a:r>
            <a:r>
              <a:rPr lang="fr-FR" dirty="0" err="1">
                <a:solidFill>
                  <a:schemeClr val="accent3"/>
                </a:solidFill>
              </a:rPr>
              <a:t>competition</a:t>
            </a:r>
            <a:endParaRPr lang="fr-FR" dirty="0">
              <a:solidFill>
                <a:schemeClr val="accent3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Picture 2" descr="https://attachment.outlook.office.net/owa/perrinerottier@hotmail.com/service.svc/s/GetFileAttachment?id=AQMkADAwATE0OTIwLTQyNWYtZjJkZi0wMAItMDAKAEYAAAPGaoKCAP7vnkyWDBaUQjy5KwcAXHaFzz23%2F02DmWEv89PfvgAAAgEMAAAAXHaFzz23%2F02DmWEv89PfvgAB6Muo5gAAAAESABAAY91vLTA2CU65Ny1jzBCsbQ%3D%3D&amp;X-OWA-CANARY=3MHea98vpECwzV_-nKXgluBLWcxCcdUYrduINBX_YjMkecQuUuK0_ehYMTPtg8_yiV7wqpdjzuE.&amp;token=eyJ0eXAiOiJKV1QiLCJhbGciOiJSUzI1NiIsIng1dCI6ImVuaDlCSnJWUFU1aWpWMXFqWmpWLWZMMmJjbyJ9.eyJ2ZXIiOiJFeGNoYW5nZS5DYWxsYmFjay5WMSIsImFwcGN0eHNlbmRlciI6Ik93YURvd25sb2FkQDg0ZGY5ZTdmLWU5ZjYtNDBhZi1iNDM1LWFhYWFhYWFhYWFhYSIsImFwcGN0eCI6IntcIm1zZXhjaHByb3RcIjpcIm93YVwiLFwicHJpbWFyeXNpZFwiOlwiUy0xLTI4MjctODQyNTYtMTExMzU4NDM1MVwiLFwicHVpZFwiOlwiMzYxODc3ODc4MDc2MTI3XCIsXCJvaWRcIjpcIjAwMDE0OTIwLTQyNWYtZjJkZi0wMDAwLTAwMDAwMDAwMDAwMFwiLFwic2NvcGVcIjpcIk93YURvd25sb2FkXCJ9IiwiaXNzIjoiMDAwMDAwMDItMDAwMC0wZmYxLWNlMDAtMDAwMDAwMDAwMDAwQDg0ZGY5ZTdmLWU5ZjYtNDBhZi1iNDM1LWFhYWFhYWFhYWFhYSIsImF1ZCI6IjAwMDAwMDAyLTAwMDAtMGZmMS1jZTAwLTAwMDAwMDAwMDAwMC9hdHRhY2htZW50Lm91dGxvb2sub2ZmaWNlLm5ldEA4NGRmOWU3Zi1lOWY2LTQwYWYtYjQzNS1hYWFhYWFhYWFhYWEiLCJleHAiOjE1MTgzNDkxNzgsIm5iZiI6MTUxODM0ODU3OH0.F435dDbhxiZWK2y_P9KZGTABmULKyrm52A6zeQ3d6IauhK8FepeuGXI3m8DJl3ErqA-nRgLCQF1fVBAKX1afi1bV8EiU-q_LJpNgfjo8e2c8pSy9XzFmoc-DbCuOf6ipl9P-MrXF-1PZsmMenpOJDQiKJdxzjjZAFjiKqhrLzMEvEgNO6UpnyXTbjFkhhLymKkDIU0DWQW0cC2-WdBOe0ZoyuB57aKGSG66Wubp7SJ0mKlrHD7JviI3_RwhLiXkkP2vh4K42tIykS6TDQTFW933wqSeT2Nou53aLFix-oOE-YL5WsTAo6lY7uizcZF-WzfD4SBq1bHKRMoLq9EgrlA&amp;owa=outlook.live.com&amp;isc=1&amp;isImagePreview=Tr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972" y="5373216"/>
            <a:ext cx="2376264" cy="1243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707904" y="6309320"/>
            <a:ext cx="4724400" cy="274320"/>
          </a:xfrm>
        </p:spPr>
        <p:txBody>
          <a:bodyPr/>
          <a:lstStyle/>
          <a:p>
            <a:r>
              <a:rPr lang="fr-FR" sz="1400" dirty="0"/>
              <a:t>Bilan Moral</a:t>
            </a:r>
          </a:p>
        </p:txBody>
      </p:sp>
    </p:spTree>
    <p:extLst>
      <p:ext uri="{BB962C8B-B14F-4D97-AF65-F5344CB8AC3E}">
        <p14:creationId xmlns:p14="http://schemas.microsoft.com/office/powerpoint/2010/main" val="29307834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accent3"/>
                </a:solidFill>
              </a:rPr>
              <a:t>Commission </a:t>
            </a:r>
            <a:r>
              <a:rPr lang="fr-FR" dirty="0" err="1">
                <a:solidFill>
                  <a:schemeClr val="accent3"/>
                </a:solidFill>
              </a:rPr>
              <a:t>SéCURITé</a:t>
            </a:r>
            <a:endParaRPr lang="fr-FR" dirty="0">
              <a:solidFill>
                <a:schemeClr val="accent3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defRPr b="0"/>
            </a:pPr>
            <a:endParaRPr lang="fr-FR" dirty="0"/>
          </a:p>
          <a:p>
            <a:pPr lvl="2">
              <a:defRPr b="0"/>
            </a:pPr>
            <a:endParaRPr lang="fr-FR" dirty="0"/>
          </a:p>
          <a:p>
            <a:pPr lvl="2">
              <a:defRPr b="0"/>
            </a:pPr>
            <a:endParaRPr lang="fr-FR" dirty="0"/>
          </a:p>
          <a:p>
            <a:endParaRPr lang="fr-FR" dirty="0"/>
          </a:p>
        </p:txBody>
      </p:sp>
      <p:pic>
        <p:nvPicPr>
          <p:cNvPr id="4" name="Picture 2" descr="https://attachment.outlook.office.net/owa/perrinerottier@hotmail.com/service.svc/s/GetFileAttachment?id=AQMkADAwATE0OTIwLTQyNWYtZjJkZi0wMAItMDAKAEYAAAPGaoKCAP7vnkyWDBaUQjy5KwcAXHaFzz23%2F02DmWEv89PfvgAAAgEMAAAAXHaFzz23%2F02DmWEv89PfvgAB6Muo5gAAAAESABAAY91vLTA2CU65Ny1jzBCsbQ%3D%3D&amp;X-OWA-CANARY=3MHea98vpECwzV_-nKXgluBLWcxCcdUYrduINBX_YjMkecQuUuK0_ehYMTPtg8_yiV7wqpdjzuE.&amp;token=eyJ0eXAiOiJKV1QiLCJhbGciOiJSUzI1NiIsIng1dCI6ImVuaDlCSnJWUFU1aWpWMXFqWmpWLWZMMmJjbyJ9.eyJ2ZXIiOiJFeGNoYW5nZS5DYWxsYmFjay5WMSIsImFwcGN0eHNlbmRlciI6Ik93YURvd25sb2FkQDg0ZGY5ZTdmLWU5ZjYtNDBhZi1iNDM1LWFhYWFhYWFhYWFhYSIsImFwcGN0eCI6IntcIm1zZXhjaHByb3RcIjpcIm93YVwiLFwicHJpbWFyeXNpZFwiOlwiUy0xLTI4MjctODQyNTYtMTExMzU4NDM1MVwiLFwicHVpZFwiOlwiMzYxODc3ODc4MDc2MTI3XCIsXCJvaWRcIjpcIjAwMDE0OTIwLTQyNWYtZjJkZi0wMDAwLTAwMDAwMDAwMDAwMFwiLFwic2NvcGVcIjpcIk93YURvd25sb2FkXCJ9IiwiaXNzIjoiMDAwMDAwMDItMDAwMC0wZmYxLWNlMDAtMDAwMDAwMDAwMDAwQDg0ZGY5ZTdmLWU5ZjYtNDBhZi1iNDM1LWFhYWFhYWFhYWFhYSIsImF1ZCI6IjAwMDAwMDAyLTAwMDAtMGZmMS1jZTAwLTAwMDAwMDAwMDAwMC9hdHRhY2htZW50Lm91dGxvb2sub2ZmaWNlLm5ldEA4NGRmOWU3Zi1lOWY2LTQwYWYtYjQzNS1hYWFhYWFhYWFhYWEiLCJleHAiOjE1MTgzNDkxNzgsIm5iZiI6MTUxODM0ODU3OH0.F435dDbhxiZWK2y_P9KZGTABmULKyrm52A6zeQ3d6IauhK8FepeuGXI3m8DJl3ErqA-nRgLCQF1fVBAKX1afi1bV8EiU-q_LJpNgfjo8e2c8pSy9XzFmoc-DbCuOf6ipl9P-MrXF-1PZsmMenpOJDQiKJdxzjjZAFjiKqhrLzMEvEgNO6UpnyXTbjFkhhLymKkDIU0DWQW0cC2-WdBOe0ZoyuB57aKGSG66Wubp7SJ0mKlrHD7JviI3_RwhLiXkkP2vh4K42tIykS6TDQTFW933wqSeT2Nou53aLFix-oOE-YL5WsTAo6lY7uizcZF-WzfD4SBq1bHKRMoLq9EgrlA&amp;owa=outlook.live.com&amp;isc=1&amp;isImagePreview=Tr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972" y="5373216"/>
            <a:ext cx="2376264" cy="1243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707904" y="6309320"/>
            <a:ext cx="4724400" cy="274320"/>
          </a:xfrm>
        </p:spPr>
        <p:txBody>
          <a:bodyPr/>
          <a:lstStyle/>
          <a:p>
            <a:r>
              <a:rPr lang="fr-FR" sz="1400" dirty="0"/>
              <a:t>Bilan Moral</a:t>
            </a:r>
          </a:p>
        </p:txBody>
      </p:sp>
    </p:spTree>
    <p:extLst>
      <p:ext uri="{BB962C8B-B14F-4D97-AF65-F5344CB8AC3E}">
        <p14:creationId xmlns:p14="http://schemas.microsoft.com/office/powerpoint/2010/main" val="20272688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accent3"/>
                </a:solidFill>
              </a:rPr>
              <a:t>Commission animation et fête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Picture 2" descr="https://attachment.outlook.office.net/owa/perrinerottier@hotmail.com/service.svc/s/GetFileAttachment?id=AQMkADAwATE0OTIwLTQyNWYtZjJkZi0wMAItMDAKAEYAAAPGaoKCAP7vnkyWDBaUQjy5KwcAXHaFzz23%2F02DmWEv89PfvgAAAgEMAAAAXHaFzz23%2F02DmWEv89PfvgAB6Muo5gAAAAESABAAY91vLTA2CU65Ny1jzBCsbQ%3D%3D&amp;X-OWA-CANARY=3MHea98vpECwzV_-nKXgluBLWcxCcdUYrduINBX_YjMkecQuUuK0_ehYMTPtg8_yiV7wqpdjzuE.&amp;token=eyJ0eXAiOiJKV1QiLCJhbGciOiJSUzI1NiIsIng1dCI6ImVuaDlCSnJWUFU1aWpWMXFqWmpWLWZMMmJjbyJ9.eyJ2ZXIiOiJFeGNoYW5nZS5DYWxsYmFjay5WMSIsImFwcGN0eHNlbmRlciI6Ik93YURvd25sb2FkQDg0ZGY5ZTdmLWU5ZjYtNDBhZi1iNDM1LWFhYWFhYWFhYWFhYSIsImFwcGN0eCI6IntcIm1zZXhjaHByb3RcIjpcIm93YVwiLFwicHJpbWFyeXNpZFwiOlwiUy0xLTI4MjctODQyNTYtMTExMzU4NDM1MVwiLFwicHVpZFwiOlwiMzYxODc3ODc4MDc2MTI3XCIsXCJvaWRcIjpcIjAwMDE0OTIwLTQyNWYtZjJkZi0wMDAwLTAwMDAwMDAwMDAwMFwiLFwic2NvcGVcIjpcIk93YURvd25sb2FkXCJ9IiwiaXNzIjoiMDAwMDAwMDItMDAwMC0wZmYxLWNlMDAtMDAwMDAwMDAwMDAwQDg0ZGY5ZTdmLWU5ZjYtNDBhZi1iNDM1LWFhYWFhYWFhYWFhYSIsImF1ZCI6IjAwMDAwMDAyLTAwMDAtMGZmMS1jZTAwLTAwMDAwMDAwMDAwMC9hdHRhY2htZW50Lm91dGxvb2sub2ZmaWNlLm5ldEA4NGRmOWU3Zi1lOWY2LTQwYWYtYjQzNS1hYWFhYWFhYWFhYWEiLCJleHAiOjE1MTgzNDkxNzgsIm5iZiI6MTUxODM0ODU3OH0.F435dDbhxiZWK2y_P9KZGTABmULKyrm52A6zeQ3d6IauhK8FepeuGXI3m8DJl3ErqA-nRgLCQF1fVBAKX1afi1bV8EiU-q_LJpNgfjo8e2c8pSy9XzFmoc-DbCuOf6ipl9P-MrXF-1PZsmMenpOJDQiKJdxzjjZAFjiKqhrLzMEvEgNO6UpnyXTbjFkhhLymKkDIU0DWQW0cC2-WdBOe0ZoyuB57aKGSG66Wubp7SJ0mKlrHD7JviI3_RwhLiXkkP2vh4K42tIykS6TDQTFW933wqSeT2Nou53aLFix-oOE-YL5WsTAo6lY7uizcZF-WzfD4SBq1bHKRMoLq9EgrlA&amp;owa=outlook.live.com&amp;isc=1&amp;isImagePreview=Tr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972" y="5373216"/>
            <a:ext cx="2376264" cy="1243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707904" y="6309320"/>
            <a:ext cx="4724400" cy="274320"/>
          </a:xfrm>
        </p:spPr>
        <p:txBody>
          <a:bodyPr/>
          <a:lstStyle/>
          <a:p>
            <a:r>
              <a:rPr lang="fr-FR" sz="1400" dirty="0"/>
              <a:t>Bilan Moral</a:t>
            </a:r>
          </a:p>
        </p:txBody>
      </p:sp>
    </p:spTree>
    <p:extLst>
      <p:ext uri="{BB962C8B-B14F-4D97-AF65-F5344CB8AC3E}">
        <p14:creationId xmlns:p14="http://schemas.microsoft.com/office/powerpoint/2010/main" val="36839377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accent3"/>
                </a:solidFill>
              </a:rPr>
              <a:t>BILAN financier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hlinkClick r:id="rId2" action="ppaction://hlinkpres?slideindex=1&amp;slidetitle="/>
              </a:rPr>
              <a:t>..\..\..\Desktop\</a:t>
            </a:r>
            <a:r>
              <a:rPr lang="fr-FR" dirty="0" err="1">
                <a:hlinkClick r:id="rId2" action="ppaction://hlinkpres?slideindex=1&amp;slidetitle="/>
              </a:rPr>
              <a:t>aspala</a:t>
            </a:r>
            <a:r>
              <a:rPr lang="fr-FR" dirty="0">
                <a:hlinkClick r:id="rId2" action="ppaction://hlinkpres?slideindex=1&amp;slidetitle="/>
              </a:rPr>
              <a:t>\Assemblées générales\AG2019\20190325-AG-ASPALA-Finances.pptx</a:t>
            </a:r>
            <a:endParaRPr lang="fr-FR" dirty="0"/>
          </a:p>
          <a:p>
            <a:r>
              <a:rPr lang="fr-FR" dirty="0">
                <a:hlinkClick r:id="rId3" action="ppaction://hlinkfile"/>
              </a:rPr>
              <a:t>..\..\..\Desktop\</a:t>
            </a:r>
            <a:r>
              <a:rPr lang="fr-FR" dirty="0" err="1">
                <a:hlinkClick r:id="rId3" action="ppaction://hlinkfile"/>
              </a:rPr>
              <a:t>aspala</a:t>
            </a:r>
            <a:r>
              <a:rPr lang="fr-FR" dirty="0">
                <a:hlinkClick r:id="rId3" action="ppaction://hlinkfile"/>
              </a:rPr>
              <a:t>\Assemblées générales\AG2019\Bilan budgétaire ASPALA - 2018.pdf</a:t>
            </a:r>
            <a:endParaRPr lang="fr-FR" dirty="0"/>
          </a:p>
          <a:p>
            <a:r>
              <a:rPr lang="fr-FR" dirty="0">
                <a:hlinkClick r:id="rId4" action="ppaction://hlinkfile"/>
              </a:rPr>
              <a:t>..\..\..\Desktop\</a:t>
            </a:r>
            <a:r>
              <a:rPr lang="fr-FR" dirty="0" err="1">
                <a:hlinkClick r:id="rId4" action="ppaction://hlinkfile"/>
              </a:rPr>
              <a:t>aspala</a:t>
            </a:r>
            <a:r>
              <a:rPr lang="fr-FR" dirty="0">
                <a:hlinkClick r:id="rId4" action="ppaction://hlinkfile"/>
              </a:rPr>
              <a:t>\Assemblées générales\AG2019\Projet-Budget-ASPALA-2019.pdf</a:t>
            </a:r>
            <a:endParaRPr lang="fr-FR" dirty="0"/>
          </a:p>
        </p:txBody>
      </p:sp>
      <p:pic>
        <p:nvPicPr>
          <p:cNvPr id="5" name="Picture 2" descr="https://attachment.outlook.office.net/owa/perrinerottier@hotmail.com/service.svc/s/GetFileAttachment?id=AQMkADAwATE0OTIwLTQyNWYtZjJkZi0wMAItMDAKAEYAAAPGaoKCAP7vnkyWDBaUQjy5KwcAXHaFzz23%2F02DmWEv89PfvgAAAgEMAAAAXHaFzz23%2F02DmWEv89PfvgAB6Muo5gAAAAESABAAY91vLTA2CU65Ny1jzBCsbQ%3D%3D&amp;X-OWA-CANARY=3MHea98vpECwzV_-nKXgluBLWcxCcdUYrduINBX_YjMkecQuUuK0_ehYMTPtg8_yiV7wqpdjzuE.&amp;token=eyJ0eXAiOiJKV1QiLCJhbGciOiJSUzI1NiIsIng1dCI6ImVuaDlCSnJWUFU1aWpWMXFqWmpWLWZMMmJjbyJ9.eyJ2ZXIiOiJFeGNoYW5nZS5DYWxsYmFjay5WMSIsImFwcGN0eHNlbmRlciI6Ik93YURvd25sb2FkQDg0ZGY5ZTdmLWU5ZjYtNDBhZi1iNDM1LWFhYWFhYWFhYWFhYSIsImFwcGN0eCI6IntcIm1zZXhjaHByb3RcIjpcIm93YVwiLFwicHJpbWFyeXNpZFwiOlwiUy0xLTI4MjctODQyNTYtMTExMzU4NDM1MVwiLFwicHVpZFwiOlwiMzYxODc3ODc4MDc2MTI3XCIsXCJvaWRcIjpcIjAwMDE0OTIwLTQyNWYtZjJkZi0wMDAwLTAwMDAwMDAwMDAwMFwiLFwic2NvcGVcIjpcIk93YURvd25sb2FkXCJ9IiwiaXNzIjoiMDAwMDAwMDItMDAwMC0wZmYxLWNlMDAtMDAwMDAwMDAwMDAwQDg0ZGY5ZTdmLWU5ZjYtNDBhZi1iNDM1LWFhYWFhYWFhYWFhYSIsImF1ZCI6IjAwMDAwMDAyLTAwMDAtMGZmMS1jZTAwLTAwMDAwMDAwMDAwMC9hdHRhY2htZW50Lm91dGxvb2sub2ZmaWNlLm5ldEA4NGRmOWU3Zi1lOWY2LTQwYWYtYjQzNS1hYWFhYWFhYWFhYWEiLCJleHAiOjE1MTgzNDkxNzgsIm5iZiI6MTUxODM0ODU3OH0.F435dDbhxiZWK2y_P9KZGTABmULKyrm52A6zeQ3d6IauhK8FepeuGXI3m8DJl3ErqA-nRgLCQF1fVBAKX1afi1bV8EiU-q_LJpNgfjo8e2c8pSy9XzFmoc-DbCuOf6ipl9P-MrXF-1PZsmMenpOJDQiKJdxzjjZAFjiKqhrLzMEvEgNO6UpnyXTbjFkhhLymKkDIU0DWQW0cC2-WdBOe0ZoyuB57aKGSG66Wubp7SJ0mKlrHD7JviI3_RwhLiXkkP2vh4K42tIykS6TDQTFW933wqSeT2Nou53aLFix-oOE-YL5WsTAo6lY7uizcZF-WzfD4SBq1bHKRMoLq9EgrlA&amp;owa=outlook.live.com&amp;isc=1&amp;isImagePreview=Tru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972" y="5373216"/>
            <a:ext cx="2376264" cy="1243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707904" y="6309320"/>
            <a:ext cx="4724400" cy="274320"/>
          </a:xfrm>
        </p:spPr>
        <p:txBody>
          <a:bodyPr/>
          <a:lstStyle/>
          <a:p>
            <a:r>
              <a:rPr lang="fr-FR" sz="1400" dirty="0"/>
              <a:t>Bilan financier</a:t>
            </a:r>
          </a:p>
        </p:txBody>
      </p:sp>
    </p:spTree>
    <p:extLst>
      <p:ext uri="{BB962C8B-B14F-4D97-AF65-F5344CB8AC3E}">
        <p14:creationId xmlns:p14="http://schemas.microsoft.com/office/powerpoint/2010/main" val="23767361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accent3"/>
                </a:solidFill>
              </a:rPr>
              <a:t>Approbation du règlement intérieur</a:t>
            </a:r>
          </a:p>
        </p:txBody>
      </p:sp>
      <p:sp>
        <p:nvSpPr>
          <p:cNvPr id="5" name="Espace réservé du contenu 3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579849"/>
          </a:xfrm>
        </p:spPr>
        <p:txBody>
          <a:bodyPr/>
          <a:lstStyle/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fr-FR" dirty="0"/>
              <a:t>Le règlement intérieur a été mis à jour pour faire suite au déménagement</a:t>
            </a: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fr-FR" dirty="0"/>
              <a:t>Ce nouveau RI vous a été communiqué avant l’AG</a:t>
            </a: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fr-FR" dirty="0"/>
              <a:t>Conformément au statut il doit être approuvé en AG  </a:t>
            </a:r>
          </a:p>
        </p:txBody>
      </p:sp>
    </p:spTree>
    <p:extLst>
      <p:ext uri="{BB962C8B-B14F-4D97-AF65-F5344CB8AC3E}">
        <p14:creationId xmlns:p14="http://schemas.microsoft.com/office/powerpoint/2010/main" val="7965781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accent3"/>
                </a:solidFill>
              </a:rPr>
              <a:t>Candidats pour le CA </a:t>
            </a:r>
          </a:p>
        </p:txBody>
      </p:sp>
      <p:pic>
        <p:nvPicPr>
          <p:cNvPr id="9" name="Picture 2" descr="https://attachment.outlook.office.net/owa/perrinerottier@hotmail.com/service.svc/s/GetFileAttachment?id=AQMkADAwATE0OTIwLTQyNWYtZjJkZi0wMAItMDAKAEYAAAPGaoKCAP7vnkyWDBaUQjy5KwcAXHaFzz23%2F02DmWEv89PfvgAAAgEMAAAAXHaFzz23%2F02DmWEv89PfvgAB6Muo5gAAAAESABAAY91vLTA2CU65Ny1jzBCsbQ%3D%3D&amp;X-OWA-CANARY=3MHea98vpECwzV_-nKXgluBLWcxCcdUYrduINBX_YjMkecQuUuK0_ehYMTPtg8_yiV7wqpdjzuE.&amp;token=eyJ0eXAiOiJKV1QiLCJhbGciOiJSUzI1NiIsIng1dCI6ImVuaDlCSnJWUFU1aWpWMXFqWmpWLWZMMmJjbyJ9.eyJ2ZXIiOiJFeGNoYW5nZS5DYWxsYmFjay5WMSIsImFwcGN0eHNlbmRlciI6Ik93YURvd25sb2FkQDg0ZGY5ZTdmLWU5ZjYtNDBhZi1iNDM1LWFhYWFhYWFhYWFhYSIsImFwcGN0eCI6IntcIm1zZXhjaHByb3RcIjpcIm93YVwiLFwicHJpbWFyeXNpZFwiOlwiUy0xLTI4MjctODQyNTYtMTExMzU4NDM1MVwiLFwicHVpZFwiOlwiMzYxODc3ODc4MDc2MTI3XCIsXCJvaWRcIjpcIjAwMDE0OTIwLTQyNWYtZjJkZi0wMDAwLTAwMDAwMDAwMDAwMFwiLFwic2NvcGVcIjpcIk93YURvd25sb2FkXCJ9IiwiaXNzIjoiMDAwMDAwMDItMDAwMC0wZmYxLWNlMDAtMDAwMDAwMDAwMDAwQDg0ZGY5ZTdmLWU5ZjYtNDBhZi1iNDM1LWFhYWFhYWFhYWFhYSIsImF1ZCI6IjAwMDAwMDAyLTAwMDAtMGZmMS1jZTAwLTAwMDAwMDAwMDAwMC9hdHRhY2htZW50Lm91dGxvb2sub2ZmaWNlLm5ldEA4NGRmOWU3Zi1lOWY2LTQwYWYtYjQzNS1hYWFhYWFhYWFhYWEiLCJleHAiOjE1MTgzNDkxNzgsIm5iZiI6MTUxODM0ODU3OH0.F435dDbhxiZWK2y_P9KZGTABmULKyrm52A6zeQ3d6IauhK8FepeuGXI3m8DJl3ErqA-nRgLCQF1fVBAKX1afi1bV8EiU-q_LJpNgfjo8e2c8pSy9XzFmoc-DbCuOf6ipl9P-MrXF-1PZsmMenpOJDQiKJdxzjjZAFjiKqhrLzMEvEgNO6UpnyXTbjFkhhLymKkDIU0DWQW0cC2-WdBOe0ZoyuB57aKGSG66Wubp7SJ0mKlrHD7JviI3_RwhLiXkkP2vh4K42tIykS6TDQTFW933wqSeT2Nou53aLFix-oOE-YL5WsTAo6lY7uizcZF-WzfD4SBq1bHKRMoLq9EgrlA&amp;owa=outlook.live.com&amp;isc=1&amp;isImagePreview=Tr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972" y="5373216"/>
            <a:ext cx="2376264" cy="1243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6588224" y="5994913"/>
            <a:ext cx="2304256" cy="621696"/>
          </a:xfrm>
        </p:spPr>
        <p:txBody>
          <a:bodyPr/>
          <a:lstStyle/>
          <a:p>
            <a:r>
              <a:rPr lang="fr-FR" sz="1400" dirty="0"/>
              <a:t>Renouvellement </a:t>
            </a:r>
          </a:p>
          <a:p>
            <a:r>
              <a:rPr lang="fr-FR" sz="1400" dirty="0"/>
              <a:t>DES Commissions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fr-FR" dirty="0"/>
              <a:t>BEAUVISAGE Thomas</a:t>
            </a: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fr-FR" dirty="0"/>
              <a:t>BONNEMAISON Olivier</a:t>
            </a: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fr-FR" dirty="0"/>
              <a:t>DESFRANCOIS Charles</a:t>
            </a: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fr-FR" dirty="0"/>
              <a:t>GOUJON Sandrine</a:t>
            </a: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fr-FR" dirty="0"/>
              <a:t>GROS Mathilde</a:t>
            </a: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fr-FR" dirty="0"/>
              <a:t>LEDOUX Benoît</a:t>
            </a: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fr-FR" dirty="0"/>
              <a:t>MITSUNAGA </a:t>
            </a:r>
            <a:r>
              <a:rPr lang="fr-FR" dirty="0" err="1"/>
              <a:t>Urara</a:t>
            </a:r>
            <a:endParaRPr lang="fr-FR" dirty="0"/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fr-FR" dirty="0"/>
              <a:t>PONS Magali</a:t>
            </a: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fr-FR" dirty="0"/>
              <a:t>RAGOT Olivier</a:t>
            </a: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fr-FR" dirty="0"/>
              <a:t>SERIN Thierry</a:t>
            </a: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fr-FR" dirty="0"/>
              <a:t>SIMONINI Vincent</a:t>
            </a: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fr-FR" dirty="0"/>
              <a:t>TONG Alexandre</a:t>
            </a:r>
          </a:p>
        </p:txBody>
      </p:sp>
    </p:spTree>
    <p:extLst>
      <p:ext uri="{BB962C8B-B14F-4D97-AF65-F5344CB8AC3E}">
        <p14:creationId xmlns:p14="http://schemas.microsoft.com/office/powerpoint/2010/main" val="14524360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Espace réservé du contenu 2"/>
          <p:cNvSpPr txBox="1">
            <a:spLocks noGrp="1"/>
          </p:cNvSpPr>
          <p:nvPr>
            <p:ph type="body" idx="1"/>
          </p:nvPr>
        </p:nvSpPr>
        <p:spPr>
          <a:xfrm>
            <a:off x="827584" y="1052736"/>
            <a:ext cx="7520942" cy="412857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defTabSz="182880">
              <a:lnSpc>
                <a:spcPct val="150000"/>
              </a:lnSpc>
              <a:spcBef>
                <a:spcPts val="0"/>
              </a:spcBef>
              <a:defRPr b="0"/>
            </a:pPr>
            <a:r>
              <a:rPr dirty="0"/>
              <a:t>LA SECURITE AVANT TOUT !</a:t>
            </a:r>
          </a:p>
          <a:p>
            <a:pPr marL="285750" indent="-285750" defTabSz="182880">
              <a:spcBef>
                <a:spcPts val="1200"/>
              </a:spcBef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sz="1280" b="0"/>
            </a:pPr>
            <a:r>
              <a:rPr sz="1400" dirty="0"/>
              <a:t>La </a:t>
            </a:r>
            <a:r>
              <a:rPr sz="1400" b="1" dirty="0" err="1"/>
              <a:t>responsabilité</a:t>
            </a:r>
            <a:r>
              <a:rPr sz="1400" b="1" dirty="0"/>
              <a:t> </a:t>
            </a:r>
            <a:r>
              <a:rPr sz="1400" b="1" u="sng" dirty="0" err="1"/>
              <a:t>pénale</a:t>
            </a:r>
            <a:r>
              <a:rPr sz="1400" dirty="0"/>
              <a:t> des </a:t>
            </a:r>
            <a:r>
              <a:rPr sz="1400" dirty="0" err="1"/>
              <a:t>pratiquants</a:t>
            </a:r>
            <a:r>
              <a:rPr sz="1400" dirty="0"/>
              <a:t> et des </a:t>
            </a:r>
            <a:r>
              <a:rPr sz="1400" dirty="0" err="1"/>
              <a:t>dirigeants</a:t>
            </a:r>
            <a:r>
              <a:rPr sz="1400" dirty="0"/>
              <a:t> du club </a:t>
            </a:r>
            <a:r>
              <a:rPr sz="1400" dirty="0" err="1"/>
              <a:t>peut</a:t>
            </a:r>
            <a:r>
              <a:rPr sz="1400" dirty="0"/>
              <a:t> </a:t>
            </a:r>
            <a:r>
              <a:rPr sz="1400" dirty="0" err="1"/>
              <a:t>être</a:t>
            </a:r>
            <a:r>
              <a:rPr sz="1400" dirty="0"/>
              <a:t> </a:t>
            </a:r>
            <a:r>
              <a:rPr sz="1400" dirty="0" err="1"/>
              <a:t>engagée</a:t>
            </a:r>
            <a:r>
              <a:rPr sz="1400" dirty="0"/>
              <a:t> </a:t>
            </a:r>
            <a:r>
              <a:rPr sz="1400" dirty="0" err="1"/>
              <a:t>en</a:t>
            </a:r>
            <a:r>
              <a:rPr sz="1400" dirty="0"/>
              <a:t> </a:t>
            </a:r>
            <a:r>
              <a:rPr sz="1400" dirty="0" err="1"/>
              <a:t>cas</a:t>
            </a:r>
            <a:r>
              <a:rPr sz="1400" dirty="0"/>
              <a:t> </a:t>
            </a:r>
            <a:r>
              <a:rPr sz="1400" dirty="0" err="1"/>
              <a:t>d’accident</a:t>
            </a:r>
            <a:r>
              <a:rPr sz="1400" dirty="0"/>
              <a:t> </a:t>
            </a:r>
          </a:p>
          <a:p>
            <a:pPr marL="285750" indent="-285750" defTabSz="182880">
              <a:spcBef>
                <a:spcPts val="1200"/>
              </a:spcBef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sz="1280" b="0"/>
            </a:pPr>
            <a:r>
              <a:rPr sz="1400" dirty="0" err="1"/>
              <a:t>En</a:t>
            </a:r>
            <a:r>
              <a:rPr sz="1400" dirty="0"/>
              <a:t> </a:t>
            </a:r>
            <a:r>
              <a:rPr sz="1400" dirty="0" err="1"/>
              <a:t>falaise</a:t>
            </a:r>
            <a:r>
              <a:rPr sz="1400" dirty="0"/>
              <a:t>, le </a:t>
            </a:r>
            <a:r>
              <a:rPr sz="1400" b="1" dirty="0"/>
              <a:t>port du </a:t>
            </a:r>
            <a:r>
              <a:rPr sz="1400" b="1" dirty="0" err="1"/>
              <a:t>casque</a:t>
            </a:r>
            <a:r>
              <a:rPr sz="1400" b="1" dirty="0"/>
              <a:t> </a:t>
            </a:r>
            <a:r>
              <a:rPr sz="1400" b="1" dirty="0" err="1"/>
              <a:t>est</a:t>
            </a:r>
            <a:r>
              <a:rPr sz="1400" b="1" dirty="0"/>
              <a:t> </a:t>
            </a:r>
            <a:r>
              <a:rPr sz="1400" b="1" dirty="0" err="1"/>
              <a:t>obligatoire</a:t>
            </a:r>
            <a:r>
              <a:rPr sz="1400" b="1" dirty="0"/>
              <a:t> pour </a:t>
            </a:r>
            <a:r>
              <a:rPr sz="1400" b="1" dirty="0" err="1"/>
              <a:t>tous</a:t>
            </a:r>
            <a:r>
              <a:rPr sz="1400" dirty="0"/>
              <a:t> : </a:t>
            </a:r>
            <a:r>
              <a:rPr sz="1400" dirty="0" err="1"/>
              <a:t>grimpeurs</a:t>
            </a:r>
            <a:r>
              <a:rPr sz="1400" dirty="0"/>
              <a:t>, </a:t>
            </a:r>
            <a:r>
              <a:rPr sz="1400" dirty="0" err="1"/>
              <a:t>assureurs</a:t>
            </a:r>
            <a:r>
              <a:rPr sz="1400" dirty="0"/>
              <a:t>, </a:t>
            </a:r>
            <a:r>
              <a:rPr sz="1400" dirty="0" err="1"/>
              <a:t>encadrants</a:t>
            </a:r>
            <a:r>
              <a:rPr sz="1400" dirty="0"/>
              <a:t>, et </a:t>
            </a:r>
            <a:r>
              <a:rPr sz="1400" dirty="0" err="1"/>
              <a:t>toutes</a:t>
            </a:r>
            <a:r>
              <a:rPr sz="1400" dirty="0"/>
              <a:t> </a:t>
            </a:r>
            <a:r>
              <a:rPr sz="1400" dirty="0" err="1"/>
              <a:t>personnes</a:t>
            </a:r>
            <a:r>
              <a:rPr sz="1400" dirty="0"/>
              <a:t> non </a:t>
            </a:r>
            <a:r>
              <a:rPr sz="1400" dirty="0" err="1"/>
              <a:t>pratiquantes</a:t>
            </a:r>
            <a:r>
              <a:rPr sz="1400" dirty="0"/>
              <a:t> </a:t>
            </a:r>
            <a:r>
              <a:rPr sz="1400" dirty="0" err="1"/>
              <a:t>stationnant</a:t>
            </a:r>
            <a:r>
              <a:rPr sz="1400" dirty="0"/>
              <a:t> au pied des </a:t>
            </a:r>
            <a:r>
              <a:rPr sz="1400" dirty="0" err="1"/>
              <a:t>voies</a:t>
            </a:r>
            <a:r>
              <a:rPr sz="1400" dirty="0"/>
              <a:t> </a:t>
            </a:r>
          </a:p>
          <a:p>
            <a:pPr marL="285750" indent="-285750" defTabSz="182880">
              <a:spcBef>
                <a:spcPts val="1200"/>
              </a:spcBef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sz="1280" b="0"/>
            </a:pPr>
            <a:r>
              <a:rPr sz="1400" dirty="0"/>
              <a:t>Avant de commencer, </a:t>
            </a:r>
            <a:r>
              <a:rPr sz="1400" b="1" dirty="0" err="1"/>
              <a:t>délover</a:t>
            </a:r>
            <a:r>
              <a:rPr sz="1400" b="1" dirty="0"/>
              <a:t> la </a:t>
            </a:r>
            <a:r>
              <a:rPr sz="1400" b="1" dirty="0" err="1"/>
              <a:t>corde</a:t>
            </a:r>
            <a:r>
              <a:rPr sz="1400" dirty="0"/>
              <a:t> pour </a:t>
            </a:r>
            <a:r>
              <a:rPr sz="1400" dirty="0" err="1"/>
              <a:t>vérifier</a:t>
            </a:r>
            <a:r>
              <a:rPr sz="1400" dirty="0"/>
              <a:t> </a:t>
            </a:r>
            <a:r>
              <a:rPr sz="1400" dirty="0" err="1"/>
              <a:t>qu’elle</a:t>
            </a:r>
            <a:r>
              <a:rPr sz="1400" dirty="0"/>
              <a:t> ne fait pas de </a:t>
            </a:r>
            <a:r>
              <a:rPr sz="1400" dirty="0" err="1"/>
              <a:t>noeud</a:t>
            </a:r>
            <a:r>
              <a:rPr sz="1400" dirty="0"/>
              <a:t>,                                                            difficile et </a:t>
            </a:r>
            <a:r>
              <a:rPr sz="1400" dirty="0" err="1"/>
              <a:t>dangereux</a:t>
            </a:r>
            <a:r>
              <a:rPr sz="1400" dirty="0"/>
              <a:t> à </a:t>
            </a:r>
            <a:r>
              <a:rPr sz="1400" dirty="0" err="1"/>
              <a:t>démêler</a:t>
            </a:r>
            <a:r>
              <a:rPr sz="1400" dirty="0"/>
              <a:t> </a:t>
            </a:r>
            <a:r>
              <a:rPr sz="1400" dirty="0" err="1"/>
              <a:t>quand</a:t>
            </a:r>
            <a:r>
              <a:rPr sz="1400" dirty="0"/>
              <a:t> le </a:t>
            </a:r>
            <a:r>
              <a:rPr sz="1400" dirty="0" err="1"/>
              <a:t>grimpeur</a:t>
            </a:r>
            <a:r>
              <a:rPr sz="1400" dirty="0"/>
              <a:t> </a:t>
            </a:r>
            <a:r>
              <a:rPr sz="1400" dirty="0" err="1"/>
              <a:t>est</a:t>
            </a:r>
            <a:r>
              <a:rPr sz="1400" dirty="0"/>
              <a:t> </a:t>
            </a:r>
            <a:endParaRPr lang="fr-FR" sz="1400" dirty="0"/>
          </a:p>
          <a:p>
            <a:pPr marL="0" indent="0" defTabSz="182880">
              <a:spcBef>
                <a:spcPts val="0"/>
              </a:spcBef>
              <a:buClr>
                <a:schemeClr val="accent2"/>
              </a:buClr>
              <a:buSzPct val="100000"/>
              <a:defRPr sz="1280" b="0"/>
            </a:pPr>
            <a:r>
              <a:rPr lang="fr-FR" sz="1400" dirty="0"/>
              <a:t>	  </a:t>
            </a:r>
            <a:r>
              <a:rPr sz="1400" dirty="0" err="1"/>
              <a:t>en</a:t>
            </a:r>
            <a:r>
              <a:rPr sz="1400" dirty="0"/>
              <a:t> hauteur</a:t>
            </a:r>
          </a:p>
          <a:p>
            <a:pPr marL="285750" indent="-285750" defTabSz="182880">
              <a:spcBef>
                <a:spcPts val="1200"/>
              </a:spcBef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sz="1280" b="0"/>
            </a:pPr>
            <a:r>
              <a:rPr sz="1400" b="1" dirty="0"/>
              <a:t>Double check</a:t>
            </a:r>
            <a:r>
              <a:rPr sz="1400" dirty="0"/>
              <a:t> </a:t>
            </a:r>
            <a:r>
              <a:rPr sz="1400" dirty="0" err="1"/>
              <a:t>avant</a:t>
            </a:r>
            <a:r>
              <a:rPr sz="1400" dirty="0"/>
              <a:t> de </a:t>
            </a:r>
            <a:r>
              <a:rPr sz="1400" dirty="0" err="1"/>
              <a:t>s’élancer</a:t>
            </a:r>
            <a:r>
              <a:rPr sz="1400" dirty="0"/>
              <a:t> </a:t>
            </a:r>
            <a:r>
              <a:rPr sz="1400" dirty="0" err="1"/>
              <a:t>dans</a:t>
            </a:r>
            <a:r>
              <a:rPr sz="1400" dirty="0"/>
              <a:t> </a:t>
            </a:r>
            <a:r>
              <a:rPr sz="1400" dirty="0" err="1"/>
              <a:t>sa</a:t>
            </a:r>
            <a:r>
              <a:rPr sz="1400" dirty="0"/>
              <a:t> </a:t>
            </a:r>
            <a:r>
              <a:rPr sz="1400" dirty="0" err="1"/>
              <a:t>voie</a:t>
            </a:r>
            <a:endParaRPr sz="1400" dirty="0"/>
          </a:p>
          <a:p>
            <a:pPr marL="285750" indent="-285750" defTabSz="182880"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480" b="0"/>
            </a:pPr>
            <a:r>
              <a:rPr sz="1400" b="1" dirty="0" err="1"/>
              <a:t>Nœud</a:t>
            </a:r>
            <a:r>
              <a:rPr sz="1400" b="1" dirty="0"/>
              <a:t> de « 8 </a:t>
            </a:r>
            <a:r>
              <a:rPr sz="1400" b="1" dirty="0" err="1"/>
              <a:t>tressé</a:t>
            </a:r>
            <a:r>
              <a:rPr sz="1400" b="1" dirty="0"/>
              <a:t> »</a:t>
            </a:r>
            <a:r>
              <a:rPr sz="1400" dirty="0"/>
              <a:t>, </a:t>
            </a:r>
            <a:r>
              <a:rPr sz="1400" dirty="0" err="1"/>
              <a:t>serré</a:t>
            </a:r>
            <a:r>
              <a:rPr sz="1400" dirty="0"/>
              <a:t> </a:t>
            </a:r>
            <a:r>
              <a:rPr sz="1400" dirty="0" err="1"/>
              <a:t>près</a:t>
            </a:r>
            <a:r>
              <a:rPr sz="1400" dirty="0"/>
              <a:t> du </a:t>
            </a:r>
            <a:r>
              <a:rPr sz="1400" dirty="0" err="1"/>
              <a:t>harnais</a:t>
            </a:r>
            <a:r>
              <a:rPr sz="1400" dirty="0"/>
              <a:t> + </a:t>
            </a:r>
            <a:r>
              <a:rPr lang="fr-FR" sz="1400" dirty="0"/>
              <a:t> </a:t>
            </a:r>
            <a:r>
              <a:rPr sz="1400" dirty="0"/>
              <a:t>un </a:t>
            </a:r>
            <a:r>
              <a:rPr sz="1400" dirty="0" err="1"/>
              <a:t>nœud</a:t>
            </a:r>
            <a:r>
              <a:rPr sz="1400" dirty="0"/>
              <a:t> </a:t>
            </a:r>
            <a:endParaRPr lang="fr-FR" sz="1400" dirty="0"/>
          </a:p>
          <a:p>
            <a:pPr marL="0" indent="0" defTabSz="182880">
              <a:spcBef>
                <a:spcPts val="0"/>
              </a:spcBef>
              <a:buClr>
                <a:schemeClr val="accent2"/>
              </a:buClr>
              <a:defRPr sz="480" b="0"/>
            </a:pPr>
            <a:r>
              <a:rPr lang="fr-FR" sz="1400" dirty="0"/>
              <a:t>	  </a:t>
            </a:r>
            <a:r>
              <a:rPr sz="1400" dirty="0" err="1"/>
              <a:t>d’arrêt</a:t>
            </a:r>
            <a:r>
              <a:rPr sz="1400" dirty="0"/>
              <a:t> </a:t>
            </a:r>
            <a:r>
              <a:rPr sz="1400" dirty="0" err="1"/>
              <a:t>serré</a:t>
            </a:r>
            <a:r>
              <a:rPr sz="1400" dirty="0"/>
              <a:t> </a:t>
            </a:r>
            <a:r>
              <a:rPr sz="1400" dirty="0" err="1"/>
              <a:t>contre</a:t>
            </a:r>
            <a:r>
              <a:rPr sz="1400" dirty="0"/>
              <a:t> le </a:t>
            </a:r>
            <a:r>
              <a:rPr sz="1400" dirty="0" err="1"/>
              <a:t>nœud</a:t>
            </a:r>
            <a:r>
              <a:rPr sz="1400" dirty="0"/>
              <a:t> principal</a:t>
            </a:r>
          </a:p>
          <a:p>
            <a:pPr marL="285750" indent="-285750" defTabSz="182880">
              <a:spcBef>
                <a:spcPts val="1200"/>
              </a:spcBef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sz="1280" b="0"/>
            </a:pPr>
            <a:r>
              <a:rPr sz="1400" dirty="0" err="1"/>
              <a:t>Toujours</a:t>
            </a:r>
            <a:r>
              <a:rPr sz="1400" dirty="0"/>
              <a:t> </a:t>
            </a:r>
            <a:r>
              <a:rPr sz="1400" dirty="0" err="1"/>
              <a:t>s’assurer</a:t>
            </a:r>
            <a:r>
              <a:rPr sz="1400" dirty="0"/>
              <a:t> </a:t>
            </a:r>
            <a:r>
              <a:rPr sz="1400" dirty="0" err="1"/>
              <a:t>qu’un</a:t>
            </a:r>
            <a:r>
              <a:rPr sz="1400" dirty="0"/>
              <a:t> </a:t>
            </a:r>
            <a:r>
              <a:rPr sz="1400" b="1" dirty="0" err="1"/>
              <a:t>nœud</a:t>
            </a:r>
            <a:r>
              <a:rPr sz="1400" b="1" dirty="0"/>
              <a:t> </a:t>
            </a:r>
            <a:r>
              <a:rPr sz="1400" b="1" dirty="0" err="1"/>
              <a:t>est</a:t>
            </a:r>
            <a:r>
              <a:rPr sz="1400" b="1" dirty="0"/>
              <a:t> </a:t>
            </a:r>
            <a:r>
              <a:rPr sz="1400" b="1" dirty="0" err="1"/>
              <a:t>réalisé</a:t>
            </a:r>
            <a:r>
              <a:rPr sz="1400" b="1" dirty="0"/>
              <a:t> </a:t>
            </a:r>
            <a:r>
              <a:rPr sz="1400" b="1" dirty="0" err="1"/>
              <a:t>en</a:t>
            </a:r>
            <a:r>
              <a:rPr sz="1400" b="1" dirty="0"/>
              <a:t> bout de </a:t>
            </a:r>
            <a:r>
              <a:rPr sz="1400" b="1" dirty="0" err="1"/>
              <a:t>corde</a:t>
            </a:r>
            <a:r>
              <a:rPr sz="1400" dirty="0"/>
              <a:t>   </a:t>
            </a:r>
          </a:p>
          <a:p>
            <a:pPr marL="0" indent="0" defTabSz="182880">
              <a:lnSpc>
                <a:spcPts val="1100"/>
              </a:lnSpc>
              <a:spcBef>
                <a:spcPts val="0"/>
              </a:spcBef>
              <a:defRPr sz="480" b="0">
                <a:latin typeface="Times"/>
                <a:ea typeface="Times"/>
                <a:cs typeface="Times"/>
                <a:sym typeface="Times"/>
              </a:defRPr>
            </a:pPr>
            <a:endParaRPr sz="1400" dirty="0"/>
          </a:p>
          <a:p>
            <a:pPr marL="128336" indent="-128336" defTabSz="182880">
              <a:lnSpc>
                <a:spcPts val="3000"/>
              </a:lnSpc>
              <a:spcBef>
                <a:spcPts val="400"/>
              </a:spcBef>
              <a:buSzPct val="100000"/>
              <a:buChar char="•"/>
              <a:defRPr sz="1280" b="0"/>
            </a:pPr>
            <a:endParaRPr sz="1400" dirty="0"/>
          </a:p>
          <a:p>
            <a:pPr marL="0" indent="0" defTabSz="182880">
              <a:lnSpc>
                <a:spcPts val="1100"/>
              </a:lnSpc>
              <a:spcBef>
                <a:spcPts val="0"/>
              </a:spcBef>
              <a:defRPr sz="480" b="0"/>
            </a:pPr>
            <a:r>
              <a:rPr sz="1400" dirty="0"/>
              <a:t> </a:t>
            </a:r>
          </a:p>
          <a:p>
            <a:pPr marL="0" indent="0" defTabSz="182880">
              <a:lnSpc>
                <a:spcPts val="3700"/>
              </a:lnSpc>
              <a:spcBef>
                <a:spcPts val="400"/>
              </a:spcBef>
              <a:defRPr b="0"/>
            </a:pPr>
            <a:endParaRPr sz="1400" dirty="0"/>
          </a:p>
          <a:p>
            <a:pPr marL="0" indent="0" defTabSz="182880">
              <a:lnSpc>
                <a:spcPts val="3700"/>
              </a:lnSpc>
              <a:spcBef>
                <a:spcPts val="400"/>
              </a:spcBef>
              <a:defRPr b="0"/>
            </a:pPr>
            <a:endParaRPr sz="1400" dirty="0"/>
          </a:p>
          <a:p>
            <a:pPr marL="0" indent="0" defTabSz="182880">
              <a:lnSpc>
                <a:spcPts val="3700"/>
              </a:lnSpc>
              <a:spcBef>
                <a:spcPts val="400"/>
              </a:spcBef>
              <a:defRPr b="0"/>
            </a:pPr>
            <a:endParaRPr sz="1400" dirty="0"/>
          </a:p>
          <a:p>
            <a:pPr marL="0" indent="0" defTabSz="182880">
              <a:lnSpc>
                <a:spcPts val="3700"/>
              </a:lnSpc>
              <a:spcBef>
                <a:spcPts val="400"/>
              </a:spcBef>
              <a:defRPr b="0"/>
            </a:pPr>
            <a:endParaRPr sz="1400" dirty="0"/>
          </a:p>
          <a:p>
            <a:pPr marL="0" indent="0" defTabSz="182880">
              <a:lnSpc>
                <a:spcPts val="3700"/>
              </a:lnSpc>
              <a:spcBef>
                <a:spcPts val="400"/>
              </a:spcBef>
              <a:defRPr b="0"/>
            </a:pPr>
            <a:endParaRPr sz="1400" dirty="0"/>
          </a:p>
          <a:p>
            <a:pPr marL="0" indent="0" defTabSz="182880">
              <a:lnSpc>
                <a:spcPts val="3700"/>
              </a:lnSpc>
              <a:spcBef>
                <a:spcPts val="400"/>
              </a:spcBef>
              <a:defRPr b="0"/>
            </a:pPr>
            <a:r>
              <a:rPr sz="1400" dirty="0"/>
              <a:t>LA SECURITE AVANT TOUT... QUELQUES RAPPELS </a:t>
            </a:r>
          </a:p>
          <a:p>
            <a:pPr marL="0" indent="0" defTabSz="182880">
              <a:lnSpc>
                <a:spcPts val="1100"/>
              </a:lnSpc>
              <a:spcBef>
                <a:spcPts val="0"/>
              </a:spcBef>
              <a:defRPr sz="480" b="0"/>
            </a:pPr>
            <a:endParaRPr sz="1400" dirty="0"/>
          </a:p>
          <a:p>
            <a:pPr marL="0" indent="0" defTabSz="182880">
              <a:lnSpc>
                <a:spcPts val="4000"/>
              </a:lnSpc>
              <a:spcBef>
                <a:spcPts val="400"/>
              </a:spcBef>
              <a:defRPr sz="1706" b="0"/>
            </a:pPr>
            <a:r>
              <a:rPr sz="1400" dirty="0"/>
              <a:t>A </a:t>
            </a:r>
            <a:r>
              <a:rPr sz="1400" dirty="0" err="1"/>
              <a:t>proscrire</a:t>
            </a:r>
            <a:r>
              <a:rPr sz="1400" dirty="0"/>
              <a:t> ! les </a:t>
            </a:r>
            <a:r>
              <a:rPr sz="1400" dirty="0" err="1"/>
              <a:t>scénarios</a:t>
            </a:r>
            <a:r>
              <a:rPr sz="1400" dirty="0"/>
              <a:t> de danger : </a:t>
            </a:r>
          </a:p>
          <a:p>
            <a:pPr marL="0" indent="0" defTabSz="182880">
              <a:lnSpc>
                <a:spcPts val="3000"/>
              </a:lnSpc>
              <a:spcBef>
                <a:spcPts val="400"/>
              </a:spcBef>
              <a:defRPr sz="1280" b="0"/>
            </a:pPr>
            <a:r>
              <a:rPr sz="1400" dirty="0"/>
              <a:t>• </a:t>
            </a:r>
            <a:r>
              <a:rPr sz="1400" dirty="0" err="1"/>
              <a:t>Enleversalongesansvérifierquesonassureuramisentensionla</a:t>
            </a:r>
            <a:r>
              <a:rPr sz="1400" dirty="0"/>
              <a:t> </a:t>
            </a:r>
            <a:r>
              <a:rPr sz="1400" dirty="0" err="1"/>
              <a:t>corde</a:t>
            </a:r>
            <a:r>
              <a:rPr sz="1400" dirty="0"/>
              <a:t>, </a:t>
            </a:r>
            <a:r>
              <a:rPr sz="1400" dirty="0" err="1"/>
              <a:t>en</a:t>
            </a:r>
            <a:r>
              <a:rPr sz="1400" dirty="0"/>
              <a:t> </a:t>
            </a:r>
            <a:r>
              <a:rPr sz="1400" dirty="0" err="1"/>
              <a:t>cas</a:t>
            </a:r>
            <a:r>
              <a:rPr sz="1400" dirty="0"/>
              <a:t> </a:t>
            </a:r>
            <a:r>
              <a:rPr sz="1400" dirty="0" err="1"/>
              <a:t>d'inattention</a:t>
            </a:r>
            <a:r>
              <a:rPr sz="1400" dirty="0"/>
              <a:t> de </a:t>
            </a:r>
            <a:r>
              <a:rPr sz="1400" dirty="0" err="1"/>
              <a:t>l'assureur</a:t>
            </a:r>
            <a:r>
              <a:rPr sz="1400" dirty="0"/>
              <a:t> </a:t>
            </a:r>
            <a:r>
              <a:rPr sz="1400" dirty="0" err="1"/>
              <a:t>risque</a:t>
            </a:r>
            <a:r>
              <a:rPr sz="1400" dirty="0"/>
              <a:t> de chute au sol ; </a:t>
            </a:r>
          </a:p>
          <a:p>
            <a:pPr marL="0" indent="0" defTabSz="182880">
              <a:lnSpc>
                <a:spcPts val="1100"/>
              </a:lnSpc>
              <a:spcBef>
                <a:spcPts val="0"/>
              </a:spcBef>
              <a:defRPr sz="480" b="0"/>
            </a:pPr>
            <a:r>
              <a:rPr sz="1400" dirty="0"/>
              <a:t> </a:t>
            </a:r>
          </a:p>
          <a:p>
            <a:pPr marL="0" indent="0" defTabSz="182880">
              <a:lnSpc>
                <a:spcPts val="3000"/>
              </a:lnSpc>
              <a:spcBef>
                <a:spcPts val="400"/>
              </a:spcBef>
              <a:defRPr sz="1280" b="0"/>
            </a:pPr>
            <a:r>
              <a:rPr sz="1400" dirty="0"/>
              <a:t>• </a:t>
            </a:r>
            <a:r>
              <a:rPr sz="1400" dirty="0" err="1"/>
              <a:t>Mettreledoigtdansl’œild’unpointd’ancrage:encasdechute</a:t>
            </a:r>
            <a:r>
              <a:rPr sz="1400" dirty="0"/>
              <a:t>, </a:t>
            </a:r>
            <a:r>
              <a:rPr sz="1400" dirty="0" err="1"/>
              <a:t>risque</a:t>
            </a:r>
            <a:r>
              <a:rPr sz="1400" dirty="0"/>
              <a:t> </a:t>
            </a:r>
            <a:r>
              <a:rPr sz="1400" dirty="0" err="1"/>
              <a:t>d’arrachement</a:t>
            </a:r>
            <a:r>
              <a:rPr sz="1400" dirty="0"/>
              <a:t> du </a:t>
            </a:r>
            <a:r>
              <a:rPr sz="1400" dirty="0" err="1"/>
              <a:t>doigt</a:t>
            </a:r>
            <a:r>
              <a:rPr sz="1400" dirty="0"/>
              <a:t> ; </a:t>
            </a:r>
          </a:p>
          <a:p>
            <a:pPr marL="0" indent="0" defTabSz="182880">
              <a:lnSpc>
                <a:spcPts val="1100"/>
              </a:lnSpc>
              <a:spcBef>
                <a:spcPts val="0"/>
              </a:spcBef>
              <a:defRPr sz="480" b="0"/>
            </a:pPr>
            <a:endParaRPr sz="1400" dirty="0"/>
          </a:p>
          <a:p>
            <a:pPr marL="182880" indent="-182880" defTabSz="182880">
              <a:lnSpc>
                <a:spcPts val="3000"/>
              </a:lnSpc>
              <a:spcBef>
                <a:spcPts val="1200"/>
              </a:spcBef>
              <a:tabLst>
                <a:tab pos="50800" algn="l"/>
                <a:tab pos="177800" algn="l"/>
              </a:tabLst>
              <a:defRPr sz="1280" b="0"/>
            </a:pPr>
            <a:r>
              <a:rPr sz="1400" dirty="0"/>
              <a:t>	•	</a:t>
            </a:r>
            <a:r>
              <a:rPr sz="1400" dirty="0" err="1"/>
              <a:t>Assurerassisouallongéausol</a:t>
            </a:r>
            <a:r>
              <a:rPr sz="1400" dirty="0"/>
              <a:t>(</a:t>
            </a:r>
            <a:r>
              <a:rPr sz="1400" dirty="0" err="1"/>
              <a:t>cf.pagesuivante</a:t>
            </a:r>
            <a:r>
              <a:rPr sz="1400" dirty="0"/>
              <a:t>...); </a:t>
            </a:r>
            <a:br>
              <a:rPr sz="1400" dirty="0"/>
            </a:br>
            <a:endParaRPr sz="1400" dirty="0"/>
          </a:p>
          <a:p>
            <a:pPr marL="182880" indent="-182880" defTabSz="182880">
              <a:lnSpc>
                <a:spcPts val="3000"/>
              </a:lnSpc>
              <a:spcBef>
                <a:spcPts val="1200"/>
              </a:spcBef>
              <a:tabLst>
                <a:tab pos="50800" algn="l"/>
                <a:tab pos="177800" algn="l"/>
              </a:tabLst>
              <a:defRPr sz="1280" b="0"/>
            </a:pPr>
            <a:r>
              <a:rPr sz="1400" dirty="0"/>
              <a:t>	•	</a:t>
            </a:r>
            <a:r>
              <a:rPr sz="1400" dirty="0" err="1"/>
              <a:t>Assureràunedistancedéraisonnabledupieddelavoie</a:t>
            </a:r>
            <a:r>
              <a:rPr sz="1400" dirty="0"/>
              <a:t>(trop </a:t>
            </a:r>
            <a:br>
              <a:rPr sz="1400" dirty="0"/>
            </a:br>
            <a:endParaRPr sz="1400" dirty="0"/>
          </a:p>
          <a:p>
            <a:pPr marL="0" indent="0" defTabSz="182880">
              <a:lnSpc>
                <a:spcPts val="1100"/>
              </a:lnSpc>
              <a:spcBef>
                <a:spcPts val="0"/>
              </a:spcBef>
              <a:defRPr sz="480" b="0"/>
            </a:pPr>
            <a:r>
              <a:rPr sz="1400" dirty="0"/>
              <a:t> </a:t>
            </a:r>
          </a:p>
          <a:p>
            <a:pPr marL="0" indent="0" defTabSz="182880">
              <a:lnSpc>
                <a:spcPts val="3000"/>
              </a:lnSpc>
              <a:spcBef>
                <a:spcPts val="400"/>
              </a:spcBef>
              <a:defRPr sz="1280" b="0"/>
            </a:pPr>
            <a:r>
              <a:rPr sz="1400" dirty="0" err="1"/>
              <a:t>éloigné</a:t>
            </a:r>
            <a:r>
              <a:rPr sz="1400" dirty="0"/>
              <a:t>) rend </a:t>
            </a:r>
            <a:r>
              <a:rPr sz="1400" dirty="0" err="1"/>
              <a:t>inopérant</a:t>
            </a:r>
            <a:r>
              <a:rPr sz="1400" dirty="0"/>
              <a:t> </a:t>
            </a:r>
            <a:r>
              <a:rPr sz="1400" dirty="0" err="1"/>
              <a:t>l’assurage</a:t>
            </a:r>
            <a:r>
              <a:rPr sz="1400" dirty="0"/>
              <a:t> ; </a:t>
            </a:r>
          </a:p>
          <a:p>
            <a:pPr marL="0" indent="0" defTabSz="182880">
              <a:lnSpc>
                <a:spcPts val="1100"/>
              </a:lnSpc>
              <a:spcBef>
                <a:spcPts val="0"/>
              </a:spcBef>
              <a:defRPr sz="480" b="0"/>
            </a:pPr>
            <a:endParaRPr sz="1400" dirty="0"/>
          </a:p>
          <a:p>
            <a:pPr marL="0" indent="0" defTabSz="182880">
              <a:lnSpc>
                <a:spcPts val="3000"/>
              </a:lnSpc>
              <a:spcBef>
                <a:spcPts val="400"/>
              </a:spcBef>
              <a:defRPr sz="1280" b="0"/>
            </a:pPr>
            <a:r>
              <a:rPr sz="1400" dirty="0"/>
              <a:t>• </a:t>
            </a:r>
            <a:r>
              <a:rPr sz="1400" dirty="0" err="1"/>
              <a:t>Laforcedel’habitude,lesentimentd’expertisedugrimpeuretde</a:t>
            </a:r>
            <a:r>
              <a:rPr sz="1400" dirty="0"/>
              <a:t> </a:t>
            </a:r>
            <a:r>
              <a:rPr sz="1400" dirty="0" err="1"/>
              <a:t>l’assureur</a:t>
            </a:r>
            <a:r>
              <a:rPr sz="1400" dirty="0"/>
              <a:t> </a:t>
            </a:r>
            <a:r>
              <a:rPr sz="1400" dirty="0" err="1"/>
              <a:t>entraînent</a:t>
            </a:r>
            <a:r>
              <a:rPr sz="1400" dirty="0"/>
              <a:t> </a:t>
            </a:r>
            <a:r>
              <a:rPr sz="1400" dirty="0" err="1"/>
              <a:t>parfois</a:t>
            </a:r>
            <a:r>
              <a:rPr sz="1400" dirty="0"/>
              <a:t> </a:t>
            </a:r>
            <a:r>
              <a:rPr sz="1400" dirty="0" err="1"/>
              <a:t>une</a:t>
            </a:r>
            <a:r>
              <a:rPr sz="1400" dirty="0"/>
              <a:t> </a:t>
            </a:r>
            <a:r>
              <a:rPr sz="1400" dirty="0" err="1"/>
              <a:t>baisse</a:t>
            </a:r>
            <a:r>
              <a:rPr sz="1400" dirty="0"/>
              <a:t> de vigilance et </a:t>
            </a:r>
            <a:r>
              <a:rPr sz="1400" dirty="0" err="1"/>
              <a:t>d’attention</a:t>
            </a:r>
            <a:r>
              <a:rPr sz="1400" dirty="0"/>
              <a:t>. Il </a:t>
            </a:r>
            <a:r>
              <a:rPr sz="1400" dirty="0" err="1"/>
              <a:t>convient</a:t>
            </a:r>
            <a:r>
              <a:rPr sz="1400" dirty="0"/>
              <a:t> de </a:t>
            </a:r>
            <a:r>
              <a:rPr sz="1400" dirty="0" err="1"/>
              <a:t>rester</a:t>
            </a:r>
            <a:r>
              <a:rPr sz="1400" dirty="0"/>
              <a:t> </a:t>
            </a:r>
            <a:r>
              <a:rPr sz="1400" dirty="0" err="1"/>
              <a:t>attentif</a:t>
            </a:r>
            <a:r>
              <a:rPr sz="1400" dirty="0"/>
              <a:t> </a:t>
            </a:r>
            <a:r>
              <a:rPr sz="1400" dirty="0" err="1"/>
              <a:t>quel</a:t>
            </a:r>
            <a:r>
              <a:rPr sz="1400" dirty="0"/>
              <a:t> que </a:t>
            </a:r>
            <a:r>
              <a:rPr sz="1400" dirty="0" err="1"/>
              <a:t>soit</a:t>
            </a:r>
            <a:r>
              <a:rPr sz="1400" dirty="0"/>
              <a:t> son </a:t>
            </a:r>
            <a:r>
              <a:rPr sz="1400" dirty="0" err="1"/>
              <a:t>niveau</a:t>
            </a:r>
            <a:r>
              <a:rPr sz="1400" dirty="0"/>
              <a:t> </a:t>
            </a:r>
            <a:r>
              <a:rPr sz="1400" dirty="0" err="1"/>
              <a:t>d’expertise</a:t>
            </a:r>
            <a:r>
              <a:rPr sz="1400" dirty="0"/>
              <a:t> : la </a:t>
            </a:r>
            <a:r>
              <a:rPr sz="1400" dirty="0" err="1"/>
              <a:t>moindre</a:t>
            </a:r>
            <a:r>
              <a:rPr sz="1400" dirty="0"/>
              <a:t> </a:t>
            </a:r>
            <a:r>
              <a:rPr sz="1400" dirty="0" err="1"/>
              <a:t>erreur</a:t>
            </a:r>
            <a:r>
              <a:rPr sz="1400" dirty="0"/>
              <a:t> </a:t>
            </a:r>
            <a:r>
              <a:rPr sz="1400" dirty="0" err="1"/>
              <a:t>peut</a:t>
            </a:r>
            <a:r>
              <a:rPr sz="1400" dirty="0"/>
              <a:t> </a:t>
            </a:r>
            <a:r>
              <a:rPr sz="1400" dirty="0" err="1"/>
              <a:t>avoir</a:t>
            </a:r>
            <a:r>
              <a:rPr sz="1400" dirty="0"/>
              <a:t> des </a:t>
            </a:r>
            <a:r>
              <a:rPr sz="1400" dirty="0" err="1"/>
              <a:t>conséquences</a:t>
            </a:r>
            <a:r>
              <a:rPr sz="1400" dirty="0"/>
              <a:t> </a:t>
            </a:r>
            <a:r>
              <a:rPr sz="1400" dirty="0" err="1"/>
              <a:t>particulièrement</a:t>
            </a:r>
            <a:r>
              <a:rPr sz="1400" dirty="0"/>
              <a:t> graves. </a:t>
            </a:r>
          </a:p>
          <a:p>
            <a:pPr marL="0" indent="0" defTabSz="182880">
              <a:lnSpc>
                <a:spcPts val="1100"/>
              </a:lnSpc>
              <a:spcBef>
                <a:spcPts val="0"/>
              </a:spcBef>
              <a:defRPr sz="480" b="0"/>
            </a:pPr>
            <a:r>
              <a:rPr sz="1400" dirty="0"/>
              <a:t>   </a:t>
            </a:r>
          </a:p>
          <a:p>
            <a:pPr marL="0" indent="0" defTabSz="182880">
              <a:lnSpc>
                <a:spcPts val="3700"/>
              </a:lnSpc>
              <a:spcBef>
                <a:spcPts val="400"/>
              </a:spcBef>
              <a:defRPr b="0"/>
            </a:pPr>
            <a:r>
              <a:rPr sz="1400" dirty="0"/>
              <a:t>LA SECURITE AVANT TOUT... QUELQUES RAPPELS </a:t>
            </a:r>
          </a:p>
          <a:p>
            <a:pPr marL="0" indent="0" defTabSz="182880">
              <a:lnSpc>
                <a:spcPts val="4000"/>
              </a:lnSpc>
              <a:spcBef>
                <a:spcPts val="400"/>
              </a:spcBef>
              <a:defRPr sz="1706" b="0"/>
            </a:pPr>
            <a:r>
              <a:rPr sz="1400" dirty="0"/>
              <a:t>Attention aux situations </a:t>
            </a:r>
            <a:r>
              <a:rPr sz="1400" dirty="0" err="1"/>
              <a:t>nécessitant</a:t>
            </a:r>
            <a:r>
              <a:rPr sz="1400" dirty="0"/>
              <a:t> </a:t>
            </a:r>
            <a:r>
              <a:rPr sz="1400" dirty="0" err="1"/>
              <a:t>une</a:t>
            </a:r>
            <a:r>
              <a:rPr sz="1400" dirty="0"/>
              <a:t> vigilance accrue : </a:t>
            </a:r>
          </a:p>
          <a:p>
            <a:pPr marL="0" indent="0" defTabSz="182880">
              <a:lnSpc>
                <a:spcPts val="1100"/>
              </a:lnSpc>
              <a:spcBef>
                <a:spcPts val="0"/>
              </a:spcBef>
              <a:defRPr sz="480" b="0"/>
            </a:pPr>
            <a:r>
              <a:rPr sz="1400" dirty="0"/>
              <a:t> </a:t>
            </a:r>
          </a:p>
          <a:p>
            <a:pPr marL="0" indent="0" defTabSz="182880">
              <a:lnSpc>
                <a:spcPts val="2500"/>
              </a:lnSpc>
              <a:spcBef>
                <a:spcPts val="400"/>
              </a:spcBef>
              <a:defRPr sz="1066" b="0"/>
            </a:pPr>
            <a:r>
              <a:rPr sz="1400" dirty="0"/>
              <a:t>• Sur-</a:t>
            </a:r>
            <a:r>
              <a:rPr sz="1400" dirty="0" err="1"/>
              <a:t>fréquentation</a:t>
            </a:r>
            <a:r>
              <a:rPr sz="1400" dirty="0"/>
              <a:t> et bruits </a:t>
            </a:r>
            <a:r>
              <a:rPr sz="1400" dirty="0" err="1"/>
              <a:t>importants</a:t>
            </a:r>
            <a:r>
              <a:rPr sz="1400" dirty="0"/>
              <a:t> </a:t>
            </a:r>
          </a:p>
          <a:p>
            <a:pPr marL="0" indent="0" defTabSz="182880">
              <a:lnSpc>
                <a:spcPts val="2500"/>
              </a:lnSpc>
              <a:spcBef>
                <a:spcPts val="400"/>
              </a:spcBef>
              <a:defRPr sz="1066" b="0"/>
            </a:pPr>
            <a:r>
              <a:rPr sz="1400" dirty="0"/>
              <a:t>• </a:t>
            </a:r>
            <a:r>
              <a:rPr sz="1400" dirty="0" err="1"/>
              <a:t>Disparité</a:t>
            </a:r>
            <a:r>
              <a:rPr sz="1400" dirty="0"/>
              <a:t> de </a:t>
            </a:r>
            <a:r>
              <a:rPr sz="1400" dirty="0" err="1"/>
              <a:t>poids</a:t>
            </a:r>
            <a:r>
              <a:rPr sz="1400" dirty="0"/>
              <a:t> entre les </a:t>
            </a:r>
            <a:r>
              <a:rPr sz="1400" dirty="0" err="1"/>
              <a:t>partenaires</a:t>
            </a:r>
            <a:r>
              <a:rPr sz="1400" dirty="0"/>
              <a:t> </a:t>
            </a:r>
          </a:p>
          <a:p>
            <a:pPr marL="0" indent="0" defTabSz="182880">
              <a:lnSpc>
                <a:spcPts val="2500"/>
              </a:lnSpc>
              <a:spcBef>
                <a:spcPts val="400"/>
              </a:spcBef>
              <a:defRPr sz="1066" b="0"/>
            </a:pPr>
            <a:r>
              <a:rPr sz="1400" dirty="0"/>
              <a:t>• Ambiance dilettante (discussion entre </a:t>
            </a:r>
            <a:r>
              <a:rPr sz="1400" dirty="0" err="1"/>
              <a:t>assureur</a:t>
            </a:r>
            <a:r>
              <a:rPr sz="1400" dirty="0"/>
              <a:t> et </a:t>
            </a:r>
            <a:r>
              <a:rPr sz="1400" dirty="0" err="1"/>
              <a:t>copains</a:t>
            </a:r>
            <a:r>
              <a:rPr sz="1400" dirty="0"/>
              <a:t> au pied de la </a:t>
            </a:r>
            <a:r>
              <a:rPr sz="1400" dirty="0" err="1"/>
              <a:t>voie</a:t>
            </a:r>
            <a:r>
              <a:rPr sz="1400" dirty="0"/>
              <a:t> au lieu de </a:t>
            </a:r>
            <a:r>
              <a:rPr sz="1400" dirty="0" err="1"/>
              <a:t>suivre</a:t>
            </a:r>
            <a:r>
              <a:rPr sz="1400" dirty="0"/>
              <a:t> le </a:t>
            </a:r>
            <a:r>
              <a:rPr sz="1400" dirty="0" err="1"/>
              <a:t>grimpeur</a:t>
            </a:r>
            <a:r>
              <a:rPr sz="1400" dirty="0"/>
              <a:t>) ; </a:t>
            </a:r>
          </a:p>
          <a:p>
            <a:pPr marL="0" indent="0" defTabSz="182880">
              <a:lnSpc>
                <a:spcPts val="2500"/>
              </a:lnSpc>
              <a:spcBef>
                <a:spcPts val="400"/>
              </a:spcBef>
              <a:defRPr sz="1066" b="0"/>
            </a:pPr>
            <a:r>
              <a:rPr sz="1400" dirty="0"/>
              <a:t>• Retour au sol possible (par </a:t>
            </a:r>
            <a:r>
              <a:rPr sz="1400" dirty="0" err="1"/>
              <a:t>exemple</a:t>
            </a:r>
            <a:r>
              <a:rPr sz="1400" dirty="0"/>
              <a:t> entre le premier et le </a:t>
            </a:r>
            <a:r>
              <a:rPr sz="1400" dirty="0" err="1"/>
              <a:t>deuxième</a:t>
            </a:r>
            <a:r>
              <a:rPr sz="1400" dirty="0"/>
              <a:t> point </a:t>
            </a:r>
            <a:r>
              <a:rPr sz="1400" dirty="0" err="1"/>
              <a:t>d'amarrage</a:t>
            </a:r>
            <a:r>
              <a:rPr sz="1400" dirty="0"/>
              <a:t> de la </a:t>
            </a:r>
            <a:r>
              <a:rPr sz="1400" dirty="0" err="1"/>
              <a:t>voie</a:t>
            </a:r>
            <a:r>
              <a:rPr sz="1400" dirty="0"/>
              <a:t>) ; </a:t>
            </a:r>
          </a:p>
          <a:p>
            <a:pPr marL="0" indent="0" defTabSz="182880">
              <a:lnSpc>
                <a:spcPts val="1100"/>
              </a:lnSpc>
              <a:spcBef>
                <a:spcPts val="0"/>
              </a:spcBef>
              <a:defRPr sz="480" b="0"/>
            </a:pPr>
            <a:endParaRPr sz="1400" dirty="0"/>
          </a:p>
          <a:p>
            <a:pPr marL="0" indent="0" defTabSz="182880">
              <a:lnSpc>
                <a:spcPts val="2500"/>
              </a:lnSpc>
              <a:spcBef>
                <a:spcPts val="400"/>
              </a:spcBef>
              <a:defRPr sz="1066" b="0"/>
            </a:pPr>
            <a:r>
              <a:rPr sz="1400" dirty="0"/>
              <a:t>• </a:t>
            </a:r>
            <a:r>
              <a:rPr sz="1400" dirty="0" err="1"/>
              <a:t>Corde</a:t>
            </a:r>
            <a:r>
              <a:rPr sz="1400" dirty="0"/>
              <a:t> mal </a:t>
            </a:r>
            <a:r>
              <a:rPr sz="1400" dirty="0" err="1"/>
              <a:t>positionnée</a:t>
            </a:r>
            <a:r>
              <a:rPr sz="1400" dirty="0"/>
              <a:t> (</a:t>
            </a:r>
            <a:r>
              <a:rPr sz="1400" dirty="0" err="1"/>
              <a:t>dans</a:t>
            </a:r>
            <a:r>
              <a:rPr sz="1400" dirty="0"/>
              <a:t> les </a:t>
            </a:r>
            <a:r>
              <a:rPr sz="1400" dirty="0" err="1"/>
              <a:t>dégaines</a:t>
            </a:r>
            <a:r>
              <a:rPr sz="1400" dirty="0"/>
              <a:t>, derrière la cuisse) ;</a:t>
            </a:r>
            <a:br>
              <a:rPr sz="1400" dirty="0"/>
            </a:br>
            <a:r>
              <a:rPr sz="1400" dirty="0"/>
              <a:t> </a:t>
            </a:r>
            <a:r>
              <a:rPr sz="1400" dirty="0" err="1"/>
              <a:t>Proscriptionabsoluedel’alcoolaupieddesvoiesetpendantlapratique</a:t>
            </a:r>
            <a:r>
              <a:rPr sz="1400" dirty="0"/>
              <a:t>. </a:t>
            </a:r>
          </a:p>
          <a:p>
            <a:pPr marL="0" indent="0" defTabSz="182880">
              <a:lnSpc>
                <a:spcPts val="1100"/>
              </a:lnSpc>
              <a:spcBef>
                <a:spcPts val="0"/>
              </a:spcBef>
              <a:defRPr sz="480" b="0"/>
            </a:pPr>
            <a:endParaRPr sz="1400" dirty="0"/>
          </a:p>
          <a:p>
            <a:pPr marL="0" indent="0" defTabSz="182880">
              <a:lnSpc>
                <a:spcPts val="2500"/>
              </a:lnSpc>
              <a:spcBef>
                <a:spcPts val="400"/>
              </a:spcBef>
              <a:defRPr sz="1066" b="0"/>
            </a:pPr>
            <a:r>
              <a:rPr sz="1400" dirty="0"/>
              <a:t> </a:t>
            </a:r>
            <a:r>
              <a:rPr sz="1400" dirty="0" err="1"/>
              <a:t>Vigilanceaccrueàobserverencasdeconsommationimportanted’alcoolla</a:t>
            </a:r>
            <a:r>
              <a:rPr sz="1400" dirty="0"/>
              <a:t> </a:t>
            </a:r>
            <a:r>
              <a:rPr sz="1400" dirty="0" err="1"/>
              <a:t>veille</a:t>
            </a:r>
            <a:r>
              <a:rPr sz="1400" dirty="0"/>
              <a:t> (NB : 9 </a:t>
            </a:r>
            <a:r>
              <a:rPr sz="1400" dirty="0" err="1"/>
              <a:t>heures</a:t>
            </a:r>
            <a:r>
              <a:rPr sz="1400" dirty="0"/>
              <a:t> </a:t>
            </a:r>
            <a:r>
              <a:rPr sz="1400" dirty="0" err="1"/>
              <a:t>sont</a:t>
            </a:r>
            <a:r>
              <a:rPr sz="1400" dirty="0"/>
              <a:t> </a:t>
            </a:r>
            <a:r>
              <a:rPr sz="1400" dirty="0" err="1"/>
              <a:t>nécessaires</a:t>
            </a:r>
            <a:r>
              <a:rPr sz="1400" dirty="0"/>
              <a:t> à un homme de 70 kg qui a </a:t>
            </a:r>
            <a:r>
              <a:rPr sz="1400" dirty="0" err="1"/>
              <a:t>bu</a:t>
            </a:r>
            <a:r>
              <a:rPr sz="1400" dirty="0"/>
              <a:t> 10 </a:t>
            </a:r>
            <a:r>
              <a:rPr sz="1400" dirty="0" err="1"/>
              <a:t>verres</a:t>
            </a:r>
            <a:r>
              <a:rPr sz="1400" dirty="0"/>
              <a:t> standards </a:t>
            </a:r>
            <a:r>
              <a:rPr sz="1400" dirty="0" err="1"/>
              <a:t>dans</a:t>
            </a:r>
            <a:r>
              <a:rPr sz="1400" dirty="0"/>
              <a:t> </a:t>
            </a:r>
            <a:r>
              <a:rPr sz="1400" dirty="0" err="1"/>
              <a:t>une</a:t>
            </a:r>
            <a:r>
              <a:rPr sz="1400" dirty="0"/>
              <a:t> soirée pour </a:t>
            </a:r>
            <a:r>
              <a:rPr sz="1400" dirty="0" err="1"/>
              <a:t>revenir</a:t>
            </a:r>
            <a:r>
              <a:rPr sz="1400" dirty="0"/>
              <a:t> à un </a:t>
            </a:r>
            <a:r>
              <a:rPr sz="1400" dirty="0" err="1"/>
              <a:t>taux</a:t>
            </a:r>
            <a:r>
              <a:rPr sz="1400" dirty="0"/>
              <a:t> </a:t>
            </a:r>
            <a:r>
              <a:rPr sz="1400" dirty="0" err="1"/>
              <a:t>nul</a:t>
            </a:r>
            <a:r>
              <a:rPr sz="1400" dirty="0"/>
              <a:t> </a:t>
            </a:r>
            <a:r>
              <a:rPr sz="1400" dirty="0" err="1"/>
              <a:t>d’alcoolémie</a:t>
            </a:r>
            <a:r>
              <a:rPr sz="1400" dirty="0"/>
              <a:t>) </a:t>
            </a:r>
          </a:p>
          <a:p>
            <a:pPr marL="0" indent="0" defTabSz="182880">
              <a:lnSpc>
                <a:spcPts val="1100"/>
              </a:lnSpc>
              <a:spcBef>
                <a:spcPts val="0"/>
              </a:spcBef>
              <a:defRPr sz="480" b="0"/>
            </a:pPr>
            <a:r>
              <a:rPr sz="1400" dirty="0"/>
              <a:t>   </a:t>
            </a:r>
          </a:p>
        </p:txBody>
      </p:sp>
      <p:pic>
        <p:nvPicPr>
          <p:cNvPr id="210" name="Capture d’écran 2018-02-28 à 13.46.57.png" descr="Capture d’écran 2018-02-28 à 13.46.57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156176" y="2780928"/>
            <a:ext cx="2311401" cy="2209801"/>
          </a:xfrm>
          <a:prstGeom prst="rect">
            <a:avLst/>
          </a:prstGeom>
          <a:ln w="12700">
            <a:miter lim="400000"/>
          </a:ln>
        </p:spPr>
      </p:pic>
      <p:sp>
        <p:nvSpPr>
          <p:cNvPr id="211" name="Titre 1"/>
          <p:cNvSpPr txBox="1">
            <a:spLocks noGrp="1"/>
          </p:cNvSpPr>
          <p:nvPr>
            <p:ph type="title"/>
          </p:nvPr>
        </p:nvSpPr>
        <p:spPr>
          <a:xfrm>
            <a:off x="822959" y="365759"/>
            <a:ext cx="7520942" cy="548641"/>
          </a:xfrm>
          <a:prstGeom prst="rect">
            <a:avLst/>
          </a:prstGeom>
        </p:spPr>
        <p:txBody>
          <a:bodyPr/>
          <a:lstStyle>
            <a:lvl1pPr defTabSz="905255">
              <a:defRPr sz="2772">
                <a:solidFill>
                  <a:schemeClr val="accent3"/>
                </a:solidFill>
              </a:defRPr>
            </a:lvl1pPr>
          </a:lstStyle>
          <a:p>
            <a:r>
              <a:t>Rappel recommandation de sécurité</a:t>
            </a:r>
          </a:p>
        </p:txBody>
      </p:sp>
      <p:pic>
        <p:nvPicPr>
          <p:cNvPr id="5" name="Picture 2" descr="https://attachment.outlook.office.net/owa/perrinerottier@hotmail.com/service.svc/s/GetFileAttachment?id=AQMkADAwATE0OTIwLTQyNWYtZjJkZi0wMAItMDAKAEYAAAPGaoKCAP7vnkyWDBaUQjy5KwcAXHaFzz23%2F02DmWEv89PfvgAAAgEMAAAAXHaFzz23%2F02DmWEv89PfvgAB6Muo5gAAAAESABAAY91vLTA2CU65Ny1jzBCsbQ%3D%3D&amp;X-OWA-CANARY=3MHea98vpECwzV_-nKXgluBLWcxCcdUYrduINBX_YjMkecQuUuK0_ehYMTPtg8_yiV7wqpdjzuE.&amp;token=eyJ0eXAiOiJKV1QiLCJhbGciOiJSUzI1NiIsIng1dCI6ImVuaDlCSnJWUFU1aWpWMXFqWmpWLWZMMmJjbyJ9.eyJ2ZXIiOiJFeGNoYW5nZS5DYWxsYmFjay5WMSIsImFwcGN0eHNlbmRlciI6Ik93YURvd25sb2FkQDg0ZGY5ZTdmLWU5ZjYtNDBhZi1iNDM1LWFhYWFhYWFhYWFhYSIsImFwcGN0eCI6IntcIm1zZXhjaHByb3RcIjpcIm93YVwiLFwicHJpbWFyeXNpZFwiOlwiUy0xLTI4MjctODQyNTYtMTExMzU4NDM1MVwiLFwicHVpZFwiOlwiMzYxODc3ODc4MDc2MTI3XCIsXCJvaWRcIjpcIjAwMDE0OTIwLTQyNWYtZjJkZi0wMDAwLTAwMDAwMDAwMDAwMFwiLFwic2NvcGVcIjpcIk93YURvd25sb2FkXCJ9IiwiaXNzIjoiMDAwMDAwMDItMDAwMC0wZmYxLWNlMDAtMDAwMDAwMDAwMDAwQDg0ZGY5ZTdmLWU5ZjYtNDBhZi1iNDM1LWFhYWFhYWFhYWFhYSIsImF1ZCI6IjAwMDAwMDAyLTAwMDAtMGZmMS1jZTAwLTAwMDAwMDAwMDAwMC9hdHRhY2htZW50Lm91dGxvb2sub2ZmaWNlLm5ldEA4NGRmOWU3Zi1lOWY2LTQwYWYtYjQzNS1hYWFhYWFhYWFhYWEiLCJleHAiOjE1MTgzNDkxNzgsIm5iZiI6MTUxODM0ODU3OH0.F435dDbhxiZWK2y_P9KZGTABmULKyrm52A6zeQ3d6IauhK8FepeuGXI3m8DJl3ErqA-nRgLCQF1fVBAKX1afi1bV8EiU-q_LJpNgfjo8e2c8pSy9XzFmoc-DbCuOf6ipl9P-MrXF-1PZsmMenpOJDQiKJdxzjjZAFjiKqhrLzMEvEgNO6UpnyXTbjFkhhLymKkDIU0DWQW0cC2-WdBOe0ZoyuB57aKGSG66Wubp7SJ0mKlrHD7JviI3_RwhLiXkkP2vh4K42tIykS6TDQTFW933wqSeT2Nou53aLFix-oOE-YL5WsTAo6lY7uizcZF-WzfD4SBq1bHKRMoLq9EgrlA&amp;owa=outlook.live.com&amp;isc=1&amp;isImagePreview=Tru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972" y="5373216"/>
            <a:ext cx="2376264" cy="1243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6516216" y="5694218"/>
            <a:ext cx="2304256" cy="922392"/>
          </a:xfrm>
        </p:spPr>
        <p:txBody>
          <a:bodyPr/>
          <a:lstStyle/>
          <a:p>
            <a:pPr algn="ctr"/>
            <a:r>
              <a:rPr lang="fr-FR" sz="1400" dirty="0"/>
              <a:t>Rappel RECOMMANDATION de sécurité</a:t>
            </a:r>
          </a:p>
        </p:txBody>
      </p:sp>
    </p:spTree>
    <p:extLst>
      <p:ext uri="{BB962C8B-B14F-4D97-AF65-F5344CB8AC3E}">
        <p14:creationId xmlns:p14="http://schemas.microsoft.com/office/powerpoint/2010/main" val="9675030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Espace réservé du contenu 2"/>
          <p:cNvSpPr txBox="1">
            <a:spLocks noGrp="1"/>
          </p:cNvSpPr>
          <p:nvPr>
            <p:ph type="body" idx="1"/>
          </p:nvPr>
        </p:nvSpPr>
        <p:spPr>
          <a:xfrm>
            <a:off x="822959" y="1100627"/>
            <a:ext cx="7520942" cy="35798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defTabSz="182880">
              <a:spcBef>
                <a:spcPts val="400"/>
              </a:spcBef>
              <a:buClr>
                <a:schemeClr val="accent2"/>
              </a:buClr>
              <a:defRPr sz="1706"/>
            </a:pPr>
            <a:r>
              <a:rPr lang="fr-FR" sz="1400" dirty="0"/>
              <a:t>A proscrire ! les scénarios de danger : </a:t>
            </a:r>
          </a:p>
          <a:p>
            <a:pPr marL="285750" indent="-285750" defTabSz="182880"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80" b="0"/>
            </a:pPr>
            <a:r>
              <a:rPr lang="fr-FR" sz="1400" b="1" dirty="0"/>
              <a:t>Enlever sa longe sans vérifier </a:t>
            </a:r>
            <a:r>
              <a:rPr lang="fr-FR" sz="1400" dirty="0"/>
              <a:t>que son assureur a mis en tension la corde, en cas d'inattention de l'assureur risque de chute au sol </a:t>
            </a:r>
          </a:p>
          <a:p>
            <a:pPr marL="285750" indent="-285750" defTabSz="182880">
              <a:spcBef>
                <a:spcPts val="6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360" b="0"/>
            </a:pPr>
            <a:r>
              <a:rPr lang="fr-FR" sz="1400" b="1" dirty="0"/>
              <a:t>Mettre le doigt dans l’œil d’un point d’ancrage</a:t>
            </a:r>
            <a:r>
              <a:rPr lang="fr-FR" sz="1400" dirty="0"/>
              <a:t> : en cas de chute, risque d’arrachement du doigt</a:t>
            </a:r>
          </a:p>
          <a:p>
            <a:pPr marL="284400" indent="-284400" defTabSz="182880">
              <a:spcBef>
                <a:spcPts val="1200"/>
              </a:spcBef>
              <a:buClr>
                <a:schemeClr val="accent2"/>
              </a:buClr>
              <a:buSzPct val="100000"/>
              <a:buChar char="•"/>
              <a:tabLst>
                <a:tab pos="50800" algn="l"/>
                <a:tab pos="177800" algn="l"/>
              </a:tabLst>
              <a:defRPr sz="1360" b="0"/>
            </a:pPr>
            <a:r>
              <a:rPr lang="fr-FR" sz="1400" b="1" dirty="0"/>
              <a:t>Assurer assis ou allongé au sol</a:t>
            </a:r>
          </a:p>
          <a:p>
            <a:pPr marL="284400" indent="-284400" defTabSz="182880">
              <a:spcBef>
                <a:spcPts val="1200"/>
              </a:spcBef>
              <a:buClr>
                <a:schemeClr val="accent2"/>
              </a:buClr>
              <a:buSzPct val="100000"/>
              <a:buChar char="•"/>
              <a:tabLst>
                <a:tab pos="50800" algn="l"/>
                <a:tab pos="177800" algn="l"/>
              </a:tabLst>
              <a:defRPr sz="1360" b="0"/>
            </a:pPr>
            <a:r>
              <a:rPr lang="fr-FR" sz="1400" b="1" dirty="0"/>
              <a:t>Assurer à une distance déraisonnable</a:t>
            </a:r>
            <a:r>
              <a:rPr lang="fr-FR" sz="1400" dirty="0"/>
              <a:t> du pied de la voie (trop éloigné) rend l’assurage inefficace voire dangereux </a:t>
            </a:r>
          </a:p>
          <a:p>
            <a:pPr marL="285750" indent="-285750" defTabSz="182880">
              <a:spcBef>
                <a:spcPts val="12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360" b="0"/>
            </a:pPr>
            <a:r>
              <a:rPr lang="fr-FR" sz="1400" b="1" dirty="0"/>
              <a:t>La force de l’habitude, le sentiment d’expertise du grimpeur et de l’assureur</a:t>
            </a:r>
            <a:r>
              <a:rPr lang="fr-FR" sz="1400" dirty="0"/>
              <a:t> entraînent parfois une baisse de vigilance et d’attention. Il convient de rester attentif quel que soit son niveau d’expertise : la moindre erreur peut avoir des conséquences particulièrement graves. </a:t>
            </a:r>
          </a:p>
          <a:p>
            <a:pPr marL="0" indent="0" defTabSz="182880">
              <a:lnSpc>
                <a:spcPts val="1100"/>
              </a:lnSpc>
              <a:spcBef>
                <a:spcPts val="0"/>
              </a:spcBef>
              <a:defRPr sz="480" b="0"/>
            </a:pPr>
            <a:r>
              <a:rPr sz="1400" dirty="0"/>
              <a:t>   </a:t>
            </a:r>
          </a:p>
        </p:txBody>
      </p:sp>
      <p:sp>
        <p:nvSpPr>
          <p:cNvPr id="214" name="Titre 1"/>
          <p:cNvSpPr txBox="1">
            <a:spLocks noGrp="1"/>
          </p:cNvSpPr>
          <p:nvPr>
            <p:ph type="title"/>
          </p:nvPr>
        </p:nvSpPr>
        <p:spPr>
          <a:xfrm>
            <a:off x="822959" y="365759"/>
            <a:ext cx="7520942" cy="548641"/>
          </a:xfrm>
          <a:prstGeom prst="rect">
            <a:avLst/>
          </a:prstGeom>
        </p:spPr>
        <p:txBody>
          <a:bodyPr/>
          <a:lstStyle>
            <a:lvl1pPr defTabSz="905255">
              <a:defRPr sz="2772">
                <a:solidFill>
                  <a:schemeClr val="accent3"/>
                </a:solidFill>
              </a:defRPr>
            </a:lvl1pPr>
          </a:lstStyle>
          <a:p>
            <a:r>
              <a:rPr lang="fr-FR" dirty="0"/>
              <a:t>Rappel recommandation de sécurité</a:t>
            </a:r>
          </a:p>
        </p:txBody>
      </p:sp>
      <p:pic>
        <p:nvPicPr>
          <p:cNvPr id="4" name="Picture 2" descr="https://attachment.outlook.office.net/owa/perrinerottier@hotmail.com/service.svc/s/GetFileAttachment?id=AQMkADAwATE0OTIwLTQyNWYtZjJkZi0wMAItMDAKAEYAAAPGaoKCAP7vnkyWDBaUQjy5KwcAXHaFzz23%2F02DmWEv89PfvgAAAgEMAAAAXHaFzz23%2F02DmWEv89PfvgAB6Muo5gAAAAESABAAY91vLTA2CU65Ny1jzBCsbQ%3D%3D&amp;X-OWA-CANARY=3MHea98vpECwzV_-nKXgluBLWcxCcdUYrduINBX_YjMkecQuUuK0_ehYMTPtg8_yiV7wqpdjzuE.&amp;token=eyJ0eXAiOiJKV1QiLCJhbGciOiJSUzI1NiIsIng1dCI6ImVuaDlCSnJWUFU1aWpWMXFqWmpWLWZMMmJjbyJ9.eyJ2ZXIiOiJFeGNoYW5nZS5DYWxsYmFjay5WMSIsImFwcGN0eHNlbmRlciI6Ik93YURvd25sb2FkQDg0ZGY5ZTdmLWU5ZjYtNDBhZi1iNDM1LWFhYWFhYWFhYWFhYSIsImFwcGN0eCI6IntcIm1zZXhjaHByb3RcIjpcIm93YVwiLFwicHJpbWFyeXNpZFwiOlwiUy0xLTI4MjctODQyNTYtMTExMzU4NDM1MVwiLFwicHVpZFwiOlwiMzYxODc3ODc4MDc2MTI3XCIsXCJvaWRcIjpcIjAwMDE0OTIwLTQyNWYtZjJkZi0wMDAwLTAwMDAwMDAwMDAwMFwiLFwic2NvcGVcIjpcIk93YURvd25sb2FkXCJ9IiwiaXNzIjoiMDAwMDAwMDItMDAwMC0wZmYxLWNlMDAtMDAwMDAwMDAwMDAwQDg0ZGY5ZTdmLWU5ZjYtNDBhZi1iNDM1LWFhYWFhYWFhYWFhYSIsImF1ZCI6IjAwMDAwMDAyLTAwMDAtMGZmMS1jZTAwLTAwMDAwMDAwMDAwMC9hdHRhY2htZW50Lm91dGxvb2sub2ZmaWNlLm5ldEA4NGRmOWU3Zi1lOWY2LTQwYWYtYjQzNS1hYWFhYWFhYWFhYWEiLCJleHAiOjE1MTgzNDkxNzgsIm5iZiI6MTUxODM0ODU3OH0.F435dDbhxiZWK2y_P9KZGTABmULKyrm52A6zeQ3d6IauhK8FepeuGXI3m8DJl3ErqA-nRgLCQF1fVBAKX1afi1bV8EiU-q_LJpNgfjo8e2c8pSy9XzFmoc-DbCuOf6ipl9P-MrXF-1PZsmMenpOJDQiKJdxzjjZAFjiKqhrLzMEvEgNO6UpnyXTbjFkhhLymKkDIU0DWQW0cC2-WdBOe0ZoyuB57aKGSG66Wubp7SJ0mKlrHD7JviI3_RwhLiXkkP2vh4K42tIykS6TDQTFW933wqSeT2Nou53aLFix-oOE-YL5WsTAo6lY7uizcZF-WzfD4SBq1bHKRMoLq9EgrlA&amp;owa=outlook.live.com&amp;isc=1&amp;isImagePreview=Tr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972" y="5373216"/>
            <a:ext cx="2376264" cy="1243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6516216" y="5694218"/>
            <a:ext cx="2304256" cy="922392"/>
          </a:xfrm>
        </p:spPr>
        <p:txBody>
          <a:bodyPr/>
          <a:lstStyle/>
          <a:p>
            <a:pPr algn="ctr"/>
            <a:r>
              <a:rPr lang="fr-FR" sz="1400" dirty="0"/>
              <a:t>Rappel RECOMMANDATION de sécurité</a:t>
            </a:r>
          </a:p>
        </p:txBody>
      </p:sp>
    </p:spTree>
    <p:extLst>
      <p:ext uri="{BB962C8B-B14F-4D97-AF65-F5344CB8AC3E}">
        <p14:creationId xmlns:p14="http://schemas.microsoft.com/office/powerpoint/2010/main" val="1003378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accent3"/>
                </a:solidFill>
              </a:rPr>
              <a:t>SOMMAIRE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2960" y="1052736"/>
            <a:ext cx="7520940" cy="3888432"/>
          </a:xfrm>
        </p:spPr>
        <p:txBody>
          <a:bodyPr>
            <a:normAutofit fontScale="85000" lnSpcReduction="20000"/>
          </a:bodyPr>
          <a:lstStyle/>
          <a:p>
            <a:r>
              <a:rPr lang="fr-FR" sz="1800" dirty="0"/>
              <a:t>Bilan Moral</a:t>
            </a:r>
          </a:p>
          <a:p>
            <a:pPr marL="630000" lvl="1" indent="-165600"/>
            <a:r>
              <a:rPr lang="fr-FR" sz="1800" dirty="0"/>
              <a:t>Faits marquants et perspectives</a:t>
            </a:r>
          </a:p>
          <a:p>
            <a:pPr marL="630000" lvl="1" indent="-165600"/>
            <a:r>
              <a:rPr lang="fr-FR" sz="1800" dirty="0"/>
              <a:t>Bilan des commission</a:t>
            </a:r>
          </a:p>
          <a:p>
            <a:r>
              <a:rPr lang="fr-FR" sz="1800" dirty="0"/>
              <a:t>Bilan financier </a:t>
            </a:r>
          </a:p>
          <a:p>
            <a:pPr lvl="3"/>
            <a:r>
              <a:rPr lang="fr-FR" sz="1800" dirty="0"/>
              <a:t>Quitus au trésorier pour 2018</a:t>
            </a:r>
          </a:p>
          <a:p>
            <a:pPr lvl="3"/>
            <a:r>
              <a:rPr lang="fr-FR" sz="1800" dirty="0"/>
              <a:t>Budget 2019 et vote du montant de la cotisation 2019</a:t>
            </a:r>
          </a:p>
          <a:p>
            <a:r>
              <a:rPr lang="fr-FR" sz="1800" dirty="0"/>
              <a:t>Approbation du règlement intérieur</a:t>
            </a:r>
          </a:p>
          <a:p>
            <a:r>
              <a:rPr lang="fr-FR" sz="1800" dirty="0"/>
              <a:t>Election au CA</a:t>
            </a:r>
          </a:p>
          <a:p>
            <a:pPr lvl="3"/>
            <a:r>
              <a:rPr lang="fr-FR" sz="1800" dirty="0"/>
              <a:t>Présentation des candidats</a:t>
            </a:r>
          </a:p>
          <a:p>
            <a:pPr lvl="3"/>
            <a:r>
              <a:rPr lang="fr-FR" sz="1800" dirty="0"/>
              <a:t>Vote et dépouillement</a:t>
            </a:r>
          </a:p>
          <a:p>
            <a:pPr marL="9144" lvl="1" indent="0">
              <a:spcBef>
                <a:spcPts val="800"/>
              </a:spcBef>
              <a:buNone/>
            </a:pPr>
            <a:r>
              <a:rPr lang="fr-FR" sz="1800" b="1" dirty="0"/>
              <a:t>Rappel recommandations de sécurité</a:t>
            </a:r>
          </a:p>
          <a:p>
            <a:r>
              <a:rPr lang="fr-FR" sz="1800" dirty="0"/>
              <a:t>Entrée à La Fontaine</a:t>
            </a:r>
          </a:p>
          <a:p>
            <a:pPr lvl="3"/>
            <a:r>
              <a:rPr lang="fr-FR" sz="1800" dirty="0"/>
              <a:t>Bilan de l’installation </a:t>
            </a:r>
          </a:p>
          <a:p>
            <a:pPr lvl="3"/>
            <a:r>
              <a:rPr lang="fr-FR" sz="1800" dirty="0"/>
              <a:t>Le nouveau planning des séances </a:t>
            </a:r>
          </a:p>
          <a:p>
            <a:pPr marL="9144" lvl="1" indent="0">
              <a:spcBef>
                <a:spcPts val="800"/>
              </a:spcBef>
              <a:buNone/>
            </a:pPr>
            <a:r>
              <a:rPr lang="fr-FR" sz="1800" b="1" dirty="0"/>
              <a:t>Questions diverses</a:t>
            </a:r>
          </a:p>
          <a:p>
            <a:pPr marL="9144" lvl="1" indent="0">
              <a:buNone/>
            </a:pPr>
            <a:endParaRPr lang="fr-FR" sz="1800" b="1" dirty="0"/>
          </a:p>
          <a:p>
            <a:pPr marL="466344" lvl="3" indent="0">
              <a:buNone/>
            </a:pPr>
            <a:endParaRPr lang="fr-FR" sz="1800" dirty="0"/>
          </a:p>
          <a:p>
            <a:pPr marL="466344" lvl="3" indent="0">
              <a:buNone/>
            </a:pPr>
            <a:endParaRPr lang="fr-FR" sz="1800" dirty="0"/>
          </a:p>
        </p:txBody>
      </p:sp>
      <p:pic>
        <p:nvPicPr>
          <p:cNvPr id="5" name="Picture 2" descr="https://attachment.outlook.office.net/owa/perrinerottier@hotmail.com/service.svc/s/GetFileAttachment?id=AQMkADAwATE0OTIwLTQyNWYtZjJkZi0wMAItMDAKAEYAAAPGaoKCAP7vnkyWDBaUQjy5KwcAXHaFzz23%2F02DmWEv89PfvgAAAgEMAAAAXHaFzz23%2F02DmWEv89PfvgAB6Muo5gAAAAESABAAY91vLTA2CU65Ny1jzBCsbQ%3D%3D&amp;X-OWA-CANARY=3MHea98vpECwzV_-nKXgluBLWcxCcdUYrduINBX_YjMkecQuUuK0_ehYMTPtg8_yiV7wqpdjzuE.&amp;token=eyJ0eXAiOiJKV1QiLCJhbGciOiJSUzI1NiIsIng1dCI6ImVuaDlCSnJWUFU1aWpWMXFqWmpWLWZMMmJjbyJ9.eyJ2ZXIiOiJFeGNoYW5nZS5DYWxsYmFjay5WMSIsImFwcGN0eHNlbmRlciI6Ik93YURvd25sb2FkQDg0ZGY5ZTdmLWU5ZjYtNDBhZi1iNDM1LWFhYWFhYWFhYWFhYSIsImFwcGN0eCI6IntcIm1zZXhjaHByb3RcIjpcIm93YVwiLFwicHJpbWFyeXNpZFwiOlwiUy0xLTI4MjctODQyNTYtMTExMzU4NDM1MVwiLFwicHVpZFwiOlwiMzYxODc3ODc4MDc2MTI3XCIsXCJvaWRcIjpcIjAwMDE0OTIwLTQyNWYtZjJkZi0wMDAwLTAwMDAwMDAwMDAwMFwiLFwic2NvcGVcIjpcIk93YURvd25sb2FkXCJ9IiwiaXNzIjoiMDAwMDAwMDItMDAwMC0wZmYxLWNlMDAtMDAwMDAwMDAwMDAwQDg0ZGY5ZTdmLWU5ZjYtNDBhZi1iNDM1LWFhYWFhYWFhYWFhYSIsImF1ZCI6IjAwMDAwMDAyLTAwMDAtMGZmMS1jZTAwLTAwMDAwMDAwMDAwMC9hdHRhY2htZW50Lm91dGxvb2sub2ZmaWNlLm5ldEA4NGRmOWU3Zi1lOWY2LTQwYWYtYjQzNS1hYWFhYWFhYWFhYWEiLCJleHAiOjE1MTgzNDkxNzgsIm5iZiI6MTUxODM0ODU3OH0.F435dDbhxiZWK2y_P9KZGTABmULKyrm52A6zeQ3d6IauhK8FepeuGXI3m8DJl3ErqA-nRgLCQF1fVBAKX1afi1bV8EiU-q_LJpNgfjo8e2c8pSy9XzFmoc-DbCuOf6ipl9P-MrXF-1PZsmMenpOJDQiKJdxzjjZAFjiKqhrLzMEvEgNO6UpnyXTbjFkhhLymKkDIU0DWQW0cC2-WdBOe0ZoyuB57aKGSG66Wubp7SJ0mKlrHD7JviI3_RwhLiXkkP2vh4K42tIykS6TDQTFW933wqSeT2Nou53aLFix-oOE-YL5WsTAo6lY7uizcZF-WzfD4SBq1bHKRMoLq9EgrlA&amp;owa=outlook.live.com&amp;isc=1&amp;isImagePreview=Tr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972" y="5373216"/>
            <a:ext cx="2376264" cy="1243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707904" y="6309320"/>
            <a:ext cx="4724400" cy="274320"/>
          </a:xfrm>
        </p:spPr>
        <p:txBody>
          <a:bodyPr/>
          <a:lstStyle/>
          <a:p>
            <a:r>
              <a:rPr lang="fr-FR" sz="1400" dirty="0"/>
              <a:t>SOMMAIRE</a:t>
            </a:r>
          </a:p>
        </p:txBody>
      </p:sp>
    </p:spTree>
    <p:extLst>
      <p:ext uri="{BB962C8B-B14F-4D97-AF65-F5344CB8AC3E}">
        <p14:creationId xmlns:p14="http://schemas.microsoft.com/office/powerpoint/2010/main" val="3255396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Espace réservé du contenu 2"/>
          <p:cNvSpPr txBox="1">
            <a:spLocks noGrp="1"/>
          </p:cNvSpPr>
          <p:nvPr>
            <p:ph type="body" idx="1"/>
          </p:nvPr>
        </p:nvSpPr>
        <p:spPr>
          <a:xfrm>
            <a:off x="822959" y="1100626"/>
            <a:ext cx="7520942" cy="3840541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284400" indent="-284400" defTabSz="219455">
              <a:lnSpc>
                <a:spcPct val="120000"/>
              </a:lnSpc>
              <a:spcBef>
                <a:spcPts val="1200"/>
              </a:spcBef>
              <a:defRPr sz="2048" b="0"/>
            </a:pPr>
            <a:r>
              <a:rPr lang="fr-FR" sz="5600" b="1" dirty="0"/>
              <a:t>Attention aux situations nécessitant une vigilance accrue :</a:t>
            </a:r>
            <a:r>
              <a:rPr lang="fr-FR" sz="5600" dirty="0"/>
              <a:t> </a:t>
            </a:r>
          </a:p>
          <a:p>
            <a:pPr marL="284400" indent="-284400" defTabSz="219455">
              <a:lnSpc>
                <a:spcPct val="12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576" b="0"/>
            </a:pPr>
            <a:r>
              <a:rPr lang="fr-FR" sz="5600" b="1" dirty="0"/>
              <a:t>Sur-fréquentation</a:t>
            </a:r>
            <a:r>
              <a:rPr lang="fr-FR" sz="5600" dirty="0"/>
              <a:t> et bruits importants </a:t>
            </a:r>
          </a:p>
          <a:p>
            <a:pPr marL="284400" indent="-284400" defTabSz="219455">
              <a:lnSpc>
                <a:spcPct val="12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80" b="0"/>
            </a:pPr>
            <a:r>
              <a:rPr lang="fr-FR" sz="5600" b="1" dirty="0"/>
              <a:t>Disparité de poids entre les partenaires  (1,5 X  le poids de l’assureur max)</a:t>
            </a:r>
            <a:endParaRPr lang="fr-FR" sz="5600" dirty="0"/>
          </a:p>
          <a:p>
            <a:pPr marL="284400" indent="-284400" defTabSz="219455">
              <a:lnSpc>
                <a:spcPct val="12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80" b="0"/>
            </a:pPr>
            <a:r>
              <a:rPr lang="fr-FR" sz="5600" b="1" dirty="0"/>
              <a:t>Ambiance dilettante</a:t>
            </a:r>
            <a:r>
              <a:rPr lang="fr-FR" sz="5600" dirty="0"/>
              <a:t> (discussion entre assureur et copains au pied de la voie au lieu de suivre le grimpeur) </a:t>
            </a:r>
          </a:p>
          <a:p>
            <a:pPr marL="284400" indent="-284400" defTabSz="219455">
              <a:lnSpc>
                <a:spcPct val="12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80" b="0"/>
            </a:pPr>
            <a:r>
              <a:rPr lang="fr-FR" sz="5600" b="1" dirty="0"/>
              <a:t>Retour au sol possible</a:t>
            </a:r>
            <a:r>
              <a:rPr lang="fr-FR" sz="5600" dirty="0"/>
              <a:t> (par exemple entre le premier et le deuxième point d'amarrage de la voie) ; </a:t>
            </a:r>
          </a:p>
          <a:p>
            <a:pPr marL="284400" indent="-284400" defTabSz="219455">
              <a:lnSpc>
                <a:spcPct val="12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80" b="0"/>
            </a:pPr>
            <a:r>
              <a:rPr lang="fr-FR" sz="5600" b="1" dirty="0"/>
              <a:t>Corde mal positionnée</a:t>
            </a:r>
            <a:r>
              <a:rPr lang="fr-FR" sz="5600" dirty="0"/>
              <a:t> (dans les dégaines, derrière la cuisse) </a:t>
            </a:r>
          </a:p>
          <a:p>
            <a:pPr marL="0" lvl="2" indent="219455" defTabSz="219455">
              <a:lnSpc>
                <a:spcPct val="120000"/>
              </a:lnSpc>
              <a:spcBef>
                <a:spcPts val="500"/>
              </a:spcBef>
              <a:buSzTx/>
              <a:buNone/>
              <a:defRPr sz="1280" b="0"/>
            </a:pPr>
            <a:br>
              <a:rPr lang="fr-FR" sz="5600" dirty="0"/>
            </a:br>
            <a:r>
              <a:rPr lang="fr-FR" sz="5600" dirty="0"/>
              <a:t>		</a:t>
            </a:r>
            <a:r>
              <a:rPr lang="fr-FR" sz="5600" b="1" u="sng" dirty="0">
                <a:solidFill>
                  <a:srgbClr val="DD0806"/>
                </a:solidFill>
              </a:rPr>
              <a:t>Interdiction absolue de l’alcool au pied des voies et pendant la pratique. </a:t>
            </a:r>
          </a:p>
          <a:p>
            <a:pPr marL="0" indent="0" defTabSz="219455">
              <a:lnSpc>
                <a:spcPct val="120000"/>
              </a:lnSpc>
              <a:spcBef>
                <a:spcPts val="1200"/>
              </a:spcBef>
              <a:defRPr sz="1280" b="0">
                <a:solidFill>
                  <a:srgbClr val="DD0806"/>
                </a:solidFill>
              </a:defRPr>
            </a:pPr>
            <a:r>
              <a:rPr lang="fr-FR" sz="5600" b="1" u="sng" dirty="0"/>
              <a:t>Vigilance accrue à observer en cas de consommation importante d’alcool la veille</a:t>
            </a:r>
            <a:r>
              <a:rPr lang="fr-FR" sz="5600" dirty="0"/>
              <a:t> (NB : 9 heures sont nécessaires à un homme de 70 kg qui a bu 10 verres standards dans une soirée pour revenir à un taux nul d’alcoolémie) </a:t>
            </a:r>
          </a:p>
          <a:p>
            <a:pPr marL="0" indent="0" defTabSz="219455">
              <a:lnSpc>
                <a:spcPct val="120000"/>
              </a:lnSpc>
              <a:spcBef>
                <a:spcPts val="0"/>
              </a:spcBef>
              <a:defRPr sz="576" b="0"/>
            </a:pPr>
            <a:r>
              <a:rPr dirty="0"/>
              <a:t>   </a:t>
            </a:r>
          </a:p>
        </p:txBody>
      </p:sp>
      <p:sp>
        <p:nvSpPr>
          <p:cNvPr id="217" name="Titre 1"/>
          <p:cNvSpPr txBox="1">
            <a:spLocks noGrp="1"/>
          </p:cNvSpPr>
          <p:nvPr>
            <p:ph type="title"/>
          </p:nvPr>
        </p:nvSpPr>
        <p:spPr>
          <a:xfrm>
            <a:off x="822959" y="365759"/>
            <a:ext cx="7520942" cy="548641"/>
          </a:xfrm>
          <a:prstGeom prst="rect">
            <a:avLst/>
          </a:prstGeom>
        </p:spPr>
        <p:txBody>
          <a:bodyPr/>
          <a:lstStyle>
            <a:lvl1pPr defTabSz="905255">
              <a:defRPr sz="2772">
                <a:solidFill>
                  <a:schemeClr val="accent3"/>
                </a:solidFill>
              </a:defRPr>
            </a:lvl1pPr>
          </a:lstStyle>
          <a:p>
            <a:r>
              <a:rPr dirty="0"/>
              <a:t>Rappel </a:t>
            </a:r>
            <a:r>
              <a:rPr dirty="0" err="1"/>
              <a:t>recommandation</a:t>
            </a:r>
            <a:r>
              <a:rPr dirty="0"/>
              <a:t> de </a:t>
            </a:r>
            <a:r>
              <a:rPr dirty="0" err="1"/>
              <a:t>sécurité</a:t>
            </a:r>
            <a:endParaRPr dirty="0"/>
          </a:p>
        </p:txBody>
      </p:sp>
      <p:sp>
        <p:nvSpPr>
          <p:cNvPr id="218" name="Sens interdit"/>
          <p:cNvSpPr/>
          <p:nvPr/>
        </p:nvSpPr>
        <p:spPr>
          <a:xfrm>
            <a:off x="899592" y="3824254"/>
            <a:ext cx="324827" cy="3248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408" y="0"/>
                </a:moveTo>
                <a:cubicBezTo>
                  <a:pt x="1080" y="0"/>
                  <a:pt x="0" y="1080"/>
                  <a:pt x="0" y="2408"/>
                </a:cubicBezTo>
                <a:lnTo>
                  <a:pt x="0" y="19192"/>
                </a:lnTo>
                <a:cubicBezTo>
                  <a:pt x="0" y="20520"/>
                  <a:pt x="1080" y="21600"/>
                  <a:pt x="2408" y="21600"/>
                </a:cubicBezTo>
                <a:lnTo>
                  <a:pt x="19192" y="21600"/>
                </a:lnTo>
                <a:cubicBezTo>
                  <a:pt x="20520" y="21600"/>
                  <a:pt x="21600" y="20520"/>
                  <a:pt x="21600" y="19192"/>
                </a:cubicBezTo>
                <a:lnTo>
                  <a:pt x="21600" y="2408"/>
                </a:lnTo>
                <a:cubicBezTo>
                  <a:pt x="21600" y="1080"/>
                  <a:pt x="20520" y="0"/>
                  <a:pt x="19192" y="0"/>
                </a:cubicBezTo>
                <a:lnTo>
                  <a:pt x="2408" y="0"/>
                </a:lnTo>
                <a:close/>
                <a:moveTo>
                  <a:pt x="2408" y="913"/>
                </a:moveTo>
                <a:lnTo>
                  <a:pt x="19192" y="913"/>
                </a:lnTo>
                <a:cubicBezTo>
                  <a:pt x="20018" y="913"/>
                  <a:pt x="20687" y="1582"/>
                  <a:pt x="20687" y="2408"/>
                </a:cubicBezTo>
                <a:lnTo>
                  <a:pt x="20687" y="19192"/>
                </a:lnTo>
                <a:cubicBezTo>
                  <a:pt x="20687" y="20018"/>
                  <a:pt x="20018" y="20687"/>
                  <a:pt x="19192" y="20687"/>
                </a:cubicBezTo>
                <a:lnTo>
                  <a:pt x="2408" y="20687"/>
                </a:lnTo>
                <a:cubicBezTo>
                  <a:pt x="1582" y="20687"/>
                  <a:pt x="913" y="20018"/>
                  <a:pt x="913" y="19192"/>
                </a:cubicBezTo>
                <a:lnTo>
                  <a:pt x="913" y="2408"/>
                </a:lnTo>
                <a:cubicBezTo>
                  <a:pt x="913" y="1582"/>
                  <a:pt x="1582" y="913"/>
                  <a:pt x="2408" y="913"/>
                </a:cubicBezTo>
                <a:close/>
                <a:moveTo>
                  <a:pt x="10800" y="1971"/>
                </a:moveTo>
                <a:cubicBezTo>
                  <a:pt x="5924" y="1971"/>
                  <a:pt x="1971" y="5924"/>
                  <a:pt x="1971" y="10800"/>
                </a:cubicBezTo>
                <a:cubicBezTo>
                  <a:pt x="1971" y="15676"/>
                  <a:pt x="5924" y="19629"/>
                  <a:pt x="10800" y="19629"/>
                </a:cubicBezTo>
                <a:cubicBezTo>
                  <a:pt x="15676" y="19629"/>
                  <a:pt x="19629" y="15676"/>
                  <a:pt x="19629" y="10800"/>
                </a:cubicBezTo>
                <a:cubicBezTo>
                  <a:pt x="19629" y="5924"/>
                  <a:pt x="15676" y="1971"/>
                  <a:pt x="10800" y="1971"/>
                </a:cubicBezTo>
                <a:close/>
                <a:moveTo>
                  <a:pt x="4379" y="9477"/>
                </a:moveTo>
                <a:lnTo>
                  <a:pt x="17221" y="9477"/>
                </a:lnTo>
                <a:lnTo>
                  <a:pt x="17221" y="12123"/>
                </a:lnTo>
                <a:lnTo>
                  <a:pt x="4379" y="12123"/>
                </a:lnTo>
                <a:lnTo>
                  <a:pt x="4379" y="9477"/>
                </a:lnTo>
                <a:close/>
              </a:path>
            </a:pathLst>
          </a:custGeom>
          <a:solidFill>
            <a:srgbClr val="DD0806"/>
          </a:solidFill>
          <a:ln w="25400">
            <a:solidFill>
              <a:schemeClr val="accent1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 anchor="ctr"/>
          <a:lstStyle/>
          <a:p>
            <a:endParaRPr/>
          </a:p>
        </p:txBody>
      </p:sp>
      <p:pic>
        <p:nvPicPr>
          <p:cNvPr id="5" name="Picture 2" descr="https://attachment.outlook.office.net/owa/perrinerottier@hotmail.com/service.svc/s/GetFileAttachment?id=AQMkADAwATE0OTIwLTQyNWYtZjJkZi0wMAItMDAKAEYAAAPGaoKCAP7vnkyWDBaUQjy5KwcAXHaFzz23%2F02DmWEv89PfvgAAAgEMAAAAXHaFzz23%2F02DmWEv89PfvgAB6Muo5gAAAAESABAAY91vLTA2CU65Ny1jzBCsbQ%3D%3D&amp;X-OWA-CANARY=3MHea98vpECwzV_-nKXgluBLWcxCcdUYrduINBX_YjMkecQuUuK0_ehYMTPtg8_yiV7wqpdjzuE.&amp;token=eyJ0eXAiOiJKV1QiLCJhbGciOiJSUzI1NiIsIng1dCI6ImVuaDlCSnJWUFU1aWpWMXFqWmpWLWZMMmJjbyJ9.eyJ2ZXIiOiJFeGNoYW5nZS5DYWxsYmFjay5WMSIsImFwcGN0eHNlbmRlciI6Ik93YURvd25sb2FkQDg0ZGY5ZTdmLWU5ZjYtNDBhZi1iNDM1LWFhYWFhYWFhYWFhYSIsImFwcGN0eCI6IntcIm1zZXhjaHByb3RcIjpcIm93YVwiLFwicHJpbWFyeXNpZFwiOlwiUy0xLTI4MjctODQyNTYtMTExMzU4NDM1MVwiLFwicHVpZFwiOlwiMzYxODc3ODc4MDc2MTI3XCIsXCJvaWRcIjpcIjAwMDE0OTIwLTQyNWYtZjJkZi0wMDAwLTAwMDAwMDAwMDAwMFwiLFwic2NvcGVcIjpcIk93YURvd25sb2FkXCJ9IiwiaXNzIjoiMDAwMDAwMDItMDAwMC0wZmYxLWNlMDAtMDAwMDAwMDAwMDAwQDg0ZGY5ZTdmLWU5ZjYtNDBhZi1iNDM1LWFhYWFhYWFhYWFhYSIsImF1ZCI6IjAwMDAwMDAyLTAwMDAtMGZmMS1jZTAwLTAwMDAwMDAwMDAwMC9hdHRhY2htZW50Lm91dGxvb2sub2ZmaWNlLm5ldEA4NGRmOWU3Zi1lOWY2LTQwYWYtYjQzNS1hYWFhYWFhYWFhYWEiLCJleHAiOjE1MTgzNDkxNzgsIm5iZiI6MTUxODM0ODU3OH0.F435dDbhxiZWK2y_P9KZGTABmULKyrm52A6zeQ3d6IauhK8FepeuGXI3m8DJl3ErqA-nRgLCQF1fVBAKX1afi1bV8EiU-q_LJpNgfjo8e2c8pSy9XzFmoc-DbCuOf6ipl9P-MrXF-1PZsmMenpOJDQiKJdxzjjZAFjiKqhrLzMEvEgNO6UpnyXTbjFkhhLymKkDIU0DWQW0cC2-WdBOe0ZoyuB57aKGSG66Wubp7SJ0mKlrHD7JviI3_RwhLiXkkP2vh4K42tIykS6TDQTFW933wqSeT2Nou53aLFix-oOE-YL5WsTAo6lY7uizcZF-WzfD4SBq1bHKRMoLq9EgrlA&amp;owa=outlook.live.com&amp;isc=1&amp;isImagePreview=Tr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972" y="5373216"/>
            <a:ext cx="2376264" cy="1243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6516216" y="5694218"/>
            <a:ext cx="2304256" cy="922392"/>
          </a:xfrm>
        </p:spPr>
        <p:txBody>
          <a:bodyPr/>
          <a:lstStyle/>
          <a:p>
            <a:pPr algn="ctr"/>
            <a:r>
              <a:rPr lang="fr-FR" sz="1400" dirty="0"/>
              <a:t>Rappel RECOMMANDATION de sécurité</a:t>
            </a:r>
          </a:p>
        </p:txBody>
      </p:sp>
    </p:spTree>
    <p:extLst>
      <p:ext uri="{BB962C8B-B14F-4D97-AF65-F5344CB8AC3E}">
        <p14:creationId xmlns:p14="http://schemas.microsoft.com/office/powerpoint/2010/main" val="32941312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840540"/>
          </a:xfrm>
        </p:spPr>
        <p:txBody>
          <a:bodyPr>
            <a:normAutofit fontScale="77500" lnSpcReduction="20000"/>
          </a:bodyPr>
          <a:lstStyle/>
          <a:p>
            <a:pPr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fr-FR" sz="2100" b="0" dirty="0"/>
              <a:t>Préparation début janvier du chantier pour les ouvreurs </a:t>
            </a:r>
            <a:r>
              <a:rPr lang="fr-FR" sz="2100" dirty="0"/>
              <a:t>: déballage des prises</a:t>
            </a:r>
            <a:r>
              <a:rPr lang="fr-FR" sz="2100" b="0" dirty="0"/>
              <a:t>, mise en place de la moitié des dégaines fixes sur le mur</a:t>
            </a:r>
          </a:p>
          <a:p>
            <a:pPr marL="0" indent="0">
              <a:buClr>
                <a:schemeClr val="accent2"/>
              </a:buClr>
            </a:pPr>
            <a:endParaRPr lang="fr-FR" sz="900" b="0" dirty="0"/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fr-FR" sz="2100" dirty="0"/>
              <a:t>Ouverture par une équipe de 4 professionnels </a:t>
            </a:r>
            <a:r>
              <a:rPr lang="fr-FR" sz="2100" b="0" dirty="0"/>
              <a:t>durant une semaine (cotation du 4C au 8a)</a:t>
            </a:r>
          </a:p>
          <a:p>
            <a:pPr marL="0" indent="0">
              <a:buClr>
                <a:schemeClr val="accent2"/>
              </a:buClr>
            </a:pPr>
            <a:endParaRPr lang="fr-FR" sz="900" b="0" dirty="0"/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fr-FR" sz="2100" dirty="0"/>
              <a:t>Rangement et finalisation </a:t>
            </a:r>
            <a:r>
              <a:rPr lang="fr-FR" sz="2100" b="0" dirty="0"/>
              <a:t>de l’ouverture par Jérémie :</a:t>
            </a:r>
          </a:p>
          <a:p>
            <a:pPr marL="0" indent="0">
              <a:buClr>
                <a:schemeClr val="accent2"/>
              </a:buClr>
            </a:pPr>
            <a:r>
              <a:rPr lang="fr-FR" sz="1800" b="0" dirty="0"/>
              <a:t>	- rangement des prises dans les caisses,</a:t>
            </a:r>
          </a:p>
          <a:p>
            <a:pPr marL="0" indent="0">
              <a:buClr>
                <a:schemeClr val="accent2"/>
              </a:buClr>
            </a:pPr>
            <a:r>
              <a:rPr lang="fr-FR" sz="1800" b="0" dirty="0"/>
              <a:t>	-  ouverture de la voie de vitesse</a:t>
            </a:r>
          </a:p>
          <a:p>
            <a:pPr marL="0" indent="0">
              <a:buClr>
                <a:schemeClr val="accent2"/>
              </a:buClr>
            </a:pPr>
            <a:r>
              <a:rPr lang="fr-FR" sz="1800" b="0" dirty="0"/>
              <a:t>	- affichage des cotations provisoires et sondage des adhérents</a:t>
            </a:r>
          </a:p>
          <a:p>
            <a:pPr marL="0" indent="0">
              <a:buClr>
                <a:schemeClr val="accent2"/>
              </a:buClr>
            </a:pPr>
            <a:r>
              <a:rPr lang="fr-FR" sz="1800" b="0" dirty="0"/>
              <a:t>	- rangement dans le local technique de tout le matériel reçu en janvier de la 	mairie</a:t>
            </a:r>
          </a:p>
          <a:p>
            <a:pPr marL="0" indent="0">
              <a:buClr>
                <a:schemeClr val="accent2"/>
              </a:buClr>
            </a:pPr>
            <a:r>
              <a:rPr lang="fr-FR" sz="1800" b="0" dirty="0"/>
              <a:t>	- déménagement et tri de tout le matériel resté au gymnase Descartes, rangement et 	aménagement du local technique</a:t>
            </a:r>
          </a:p>
          <a:p>
            <a:pPr marL="0" indent="0">
              <a:buClr>
                <a:schemeClr val="accent2"/>
              </a:buClr>
            </a:pPr>
            <a:r>
              <a:rPr lang="fr-FR" sz="1800" b="0" dirty="0"/>
              <a:t>	- aménagement du bureau administratif du club.</a:t>
            </a:r>
          </a:p>
          <a:p>
            <a:pPr marL="288036" lvl="3" indent="0">
              <a:buNone/>
            </a:pPr>
            <a:endParaRPr lang="fr-FR" dirty="0"/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fr-FR" dirty="0"/>
          </a:p>
        </p:txBody>
      </p:sp>
      <p:sp>
        <p:nvSpPr>
          <p:cNvPr id="4" name="Titr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905255">
              <a:defRPr sz="2772">
                <a:solidFill>
                  <a:schemeClr val="accent3"/>
                </a:solidFill>
              </a:defRPr>
            </a:lvl1pPr>
          </a:lstStyle>
          <a:p>
            <a:r>
              <a:rPr lang="fr-FR" dirty="0"/>
              <a:t>Installation à La fontaine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00721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E0246E-8730-4F9A-9AC1-B886391AB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B0F0"/>
                </a:solidFill>
              </a:rPr>
              <a:t>Installation à La fontaine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A40CF71-3435-44E8-9941-593D7829E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fr-FR" sz="2000" dirty="0"/>
              <a:t>Ouverture aux adhérents de l’ASPALA</a:t>
            </a:r>
          </a:p>
          <a:p>
            <a:pPr marL="0" indent="0">
              <a:buClr>
                <a:schemeClr val="accent2"/>
              </a:buClr>
            </a:pPr>
            <a:endParaRPr lang="fr-FR" sz="900" dirty="0"/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fr-FR" sz="2000" dirty="0"/>
              <a:t>Organisation des portes ouvertes du club fin mai</a:t>
            </a:r>
          </a:p>
          <a:p>
            <a:pPr marL="0" indent="0">
              <a:buClr>
                <a:schemeClr val="accent2"/>
              </a:buClr>
            </a:pPr>
            <a:endParaRPr lang="fr-FR" sz="900" dirty="0"/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fr-FR" sz="2000" dirty="0"/>
              <a:t>Inauguration et baptême officiel organisé par la mairie en juin</a:t>
            </a:r>
          </a:p>
          <a:p>
            <a:pPr marL="0" indent="0">
              <a:buClr>
                <a:schemeClr val="accent2"/>
              </a:buClr>
            </a:pPr>
            <a:endParaRPr lang="fr-FR" sz="2000" dirty="0"/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fr-FR" sz="2000" dirty="0"/>
              <a:t>Un nouveau planning</a:t>
            </a:r>
          </a:p>
          <a:p>
            <a:pPr marL="573786" lvl="3" indent="-285750">
              <a:buFontTx/>
              <a:buChar char="-"/>
            </a:pPr>
            <a:r>
              <a:rPr lang="fr-FR" sz="1800" b="1" dirty="0"/>
              <a:t>Des séances le weekend </a:t>
            </a:r>
            <a:r>
              <a:rPr lang="fr-FR" sz="1800" dirty="0"/>
              <a:t>pour les adhérents mais aussi des séances découvertes et d’échanges avec d’autres clubs</a:t>
            </a:r>
          </a:p>
          <a:p>
            <a:pPr marL="573786" lvl="3" indent="-285750">
              <a:buFontTx/>
              <a:buChar char="-"/>
            </a:pPr>
            <a:r>
              <a:rPr lang="fr-FR" sz="1800" dirty="0"/>
              <a:t>Des séances </a:t>
            </a:r>
            <a:r>
              <a:rPr lang="fr-FR" sz="1800" b="1" dirty="0"/>
              <a:t>pendant les vacances scolaires </a:t>
            </a:r>
            <a:r>
              <a:rPr lang="fr-FR" sz="1800" dirty="0"/>
              <a:t>les mardi et jeudi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81247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E38F0C-1E64-48E9-A062-C1C635BA4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B0F0"/>
                </a:solidFill>
              </a:rPr>
              <a:t>Quelques règles de vie à la fontaine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A133B17-3640-466C-8367-C9EF02CC5929}"/>
              </a:ext>
            </a:extLst>
          </p:cNvPr>
          <p:cNvSpPr txBox="1"/>
          <p:nvPr/>
        </p:nvSpPr>
        <p:spPr>
          <a:xfrm>
            <a:off x="971600" y="980728"/>
            <a:ext cx="73723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b="1" dirty="0"/>
              <a:t>Noter son nom </a:t>
            </a:r>
            <a:r>
              <a:rPr lang="fr-FR" sz="1600" dirty="0"/>
              <a:t>et numéro de licence dans le classeur rouge d’émargement</a:t>
            </a:r>
          </a:p>
          <a:p>
            <a:endParaRPr lang="fr-FR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/>
              <a:t>Pour éviter les traces noires</a:t>
            </a:r>
            <a:r>
              <a:rPr lang="fr-FR" sz="1600" b="1" dirty="0"/>
              <a:t>, ne pas marcher avec les chaussons d’escalade sur le revêtement </a:t>
            </a:r>
            <a:r>
              <a:rPr lang="fr-FR" sz="1600" dirty="0"/>
              <a:t>du terrain de hand, préférer les déplacements sur les tapis gris</a:t>
            </a:r>
          </a:p>
          <a:p>
            <a:endParaRPr lang="fr-FR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b="1" dirty="0"/>
              <a:t>Se changer dans les vestiaires</a:t>
            </a:r>
            <a:r>
              <a:rPr lang="fr-FR" sz="1600" dirty="0"/>
              <a:t> situés sous les gradins</a:t>
            </a:r>
          </a:p>
          <a:p>
            <a:endParaRPr lang="fr-FR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b="1" dirty="0"/>
              <a:t>Enlever la corde des dégaines dans les voies faciles </a:t>
            </a:r>
            <a:r>
              <a:rPr lang="fr-FR" sz="1600" dirty="0"/>
              <a:t>et pas trop </a:t>
            </a:r>
            <a:r>
              <a:rPr lang="fr-FR" sz="1600" dirty="0" err="1"/>
              <a:t>déversantes</a:t>
            </a:r>
            <a:r>
              <a:rPr lang="fr-FR" sz="1600" dirty="0"/>
              <a:t> pour faciliter la grimpe en moulinette</a:t>
            </a:r>
          </a:p>
          <a:p>
            <a:endParaRPr lang="fr-FR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/>
              <a:t>Après avoir grimpé</a:t>
            </a:r>
            <a:r>
              <a:rPr lang="fr-FR" sz="1600" b="1" dirty="0"/>
              <a:t>, défaire son nœud de huit de la corde que vous laissez </a:t>
            </a:r>
            <a:r>
              <a:rPr lang="fr-FR" sz="1600" dirty="0"/>
              <a:t>libre</a:t>
            </a:r>
          </a:p>
          <a:p>
            <a:endParaRPr lang="fr-FR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b="1" dirty="0"/>
              <a:t>Ne jamais laisser une corde en place dans les dégaines si vous n’êtes pas arrivés en haut et que le relais n’est pas </a:t>
            </a:r>
            <a:r>
              <a:rPr lang="fr-FR" sz="1600" b="1" dirty="0" err="1"/>
              <a:t>clippé</a:t>
            </a:r>
            <a:endParaRPr lang="fr-FR" sz="1600" b="1" dirty="0"/>
          </a:p>
          <a:p>
            <a:endParaRPr lang="fr-FR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b="1" dirty="0"/>
              <a:t>Laisser un maximum de cordes en moulinette dans les voies faciles </a:t>
            </a:r>
            <a:r>
              <a:rPr lang="fr-FR" sz="1600" dirty="0"/>
              <a:t>pour les cours enfants</a:t>
            </a:r>
          </a:p>
          <a:p>
            <a:endParaRPr lang="fr-FR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b="1" dirty="0"/>
              <a:t>Retirer systématiquement les cordes des grands dévers </a:t>
            </a:r>
            <a:r>
              <a:rPr lang="fr-FR" sz="1600" dirty="0"/>
              <a:t>en fin de séance</a:t>
            </a:r>
          </a:p>
        </p:txBody>
      </p:sp>
    </p:spTree>
    <p:extLst>
      <p:ext uri="{BB962C8B-B14F-4D97-AF65-F5344CB8AC3E}">
        <p14:creationId xmlns:p14="http://schemas.microsoft.com/office/powerpoint/2010/main" val="2756250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accent3"/>
                </a:solidFill>
              </a:rPr>
              <a:t>Faits MARQUANTS ET PERSPECTIVES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Progression continue du nombre d’adhérents : 168 en 2019 </a:t>
            </a:r>
          </a:p>
          <a:p>
            <a:endParaRPr lang="fr-FR" dirty="0"/>
          </a:p>
          <a:p>
            <a:pPr marL="0" lvl="1" indent="0">
              <a:spcBef>
                <a:spcPts val="800"/>
              </a:spcBef>
              <a:buNone/>
            </a:pPr>
            <a:r>
              <a:rPr lang="fr-FR" b="1" dirty="0"/>
              <a:t>La reconduction de l’aide CNDS</a:t>
            </a:r>
          </a:p>
          <a:p>
            <a:pPr marL="0" lvl="1" indent="0">
              <a:buNone/>
            </a:pPr>
            <a:endParaRPr lang="fr-FR" b="1" dirty="0"/>
          </a:p>
          <a:p>
            <a:pPr marL="0" lvl="1" indent="0">
              <a:buNone/>
            </a:pPr>
            <a:endParaRPr lang="fr-FR" b="1" dirty="0"/>
          </a:p>
          <a:p>
            <a:endParaRPr lang="fr-FR" dirty="0"/>
          </a:p>
        </p:txBody>
      </p:sp>
      <p:pic>
        <p:nvPicPr>
          <p:cNvPr id="4" name="Picture 2" descr="https://attachment.outlook.office.net/owa/perrinerottier@hotmail.com/service.svc/s/GetFileAttachment?id=AQMkADAwATE0OTIwLTQyNWYtZjJkZi0wMAItMDAKAEYAAAPGaoKCAP7vnkyWDBaUQjy5KwcAXHaFzz23%2F02DmWEv89PfvgAAAgEMAAAAXHaFzz23%2F02DmWEv89PfvgAB6Muo5gAAAAESABAAY91vLTA2CU65Ny1jzBCsbQ%3D%3D&amp;X-OWA-CANARY=3MHea98vpECwzV_-nKXgluBLWcxCcdUYrduINBX_YjMkecQuUuK0_ehYMTPtg8_yiV7wqpdjzuE.&amp;token=eyJ0eXAiOiJKV1QiLCJhbGciOiJSUzI1NiIsIng1dCI6ImVuaDlCSnJWUFU1aWpWMXFqWmpWLWZMMmJjbyJ9.eyJ2ZXIiOiJFeGNoYW5nZS5DYWxsYmFjay5WMSIsImFwcGN0eHNlbmRlciI6Ik93YURvd25sb2FkQDg0ZGY5ZTdmLWU5ZjYtNDBhZi1iNDM1LWFhYWFhYWFhYWFhYSIsImFwcGN0eCI6IntcIm1zZXhjaHByb3RcIjpcIm93YVwiLFwicHJpbWFyeXNpZFwiOlwiUy0xLTI4MjctODQyNTYtMTExMzU4NDM1MVwiLFwicHVpZFwiOlwiMzYxODc3ODc4MDc2MTI3XCIsXCJvaWRcIjpcIjAwMDE0OTIwLTQyNWYtZjJkZi0wMDAwLTAwMDAwMDAwMDAwMFwiLFwic2NvcGVcIjpcIk93YURvd25sb2FkXCJ9IiwiaXNzIjoiMDAwMDAwMDItMDAwMC0wZmYxLWNlMDAtMDAwMDAwMDAwMDAwQDg0ZGY5ZTdmLWU5ZjYtNDBhZi1iNDM1LWFhYWFhYWFhYWFhYSIsImF1ZCI6IjAwMDAwMDAyLTAwMDAtMGZmMS1jZTAwLTAwMDAwMDAwMDAwMC9hdHRhY2htZW50Lm91dGxvb2sub2ZmaWNlLm5ldEA4NGRmOWU3Zi1lOWY2LTQwYWYtYjQzNS1hYWFhYWFhYWFhYWEiLCJleHAiOjE1MTgzNDkxNzgsIm5iZiI6MTUxODM0ODU3OH0.F435dDbhxiZWK2y_P9KZGTABmULKyrm52A6zeQ3d6IauhK8FepeuGXI3m8DJl3ErqA-nRgLCQF1fVBAKX1afi1bV8EiU-q_LJpNgfjo8e2c8pSy9XzFmoc-DbCuOf6ipl9P-MrXF-1PZsmMenpOJDQiKJdxzjjZAFjiKqhrLzMEvEgNO6UpnyXTbjFkhhLymKkDIU0DWQW0cC2-WdBOe0ZoyuB57aKGSG66Wubp7SJ0mKlrHD7JviI3_RwhLiXkkP2vh4K42tIykS6TDQTFW933wqSeT2Nou53aLFix-oOE-YL5WsTAo6lY7uizcZF-WzfD4SBq1bHKRMoLq9EgrlA&amp;owa=outlook.live.com&amp;isc=1&amp;isImagePreview=Tr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972" y="5373216"/>
            <a:ext cx="2376264" cy="1243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707904" y="6309320"/>
            <a:ext cx="4724400" cy="274320"/>
          </a:xfrm>
        </p:spPr>
        <p:txBody>
          <a:bodyPr/>
          <a:lstStyle/>
          <a:p>
            <a:r>
              <a:rPr lang="fr-FR" sz="1400" dirty="0"/>
              <a:t>Bilan Moral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" t="52000" r="48369" b="9550"/>
          <a:stretch/>
        </p:blipFill>
        <p:spPr bwMode="auto">
          <a:xfrm>
            <a:off x="699036" y="1628800"/>
            <a:ext cx="6595872" cy="2812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452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fr-FR" dirty="0"/>
              <a:t>5 créneaux de cours enfants encadrés par Jérémie, assisté d’Alexandre et Magali 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fr-FR" dirty="0"/>
              <a:t>2 créneaux de cours adultes débutants un encadré par Jérémie et l’autre par Thierry et Magali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fr-FR" dirty="0"/>
              <a:t>Un accès chaque jour de la semaine pour les adultes autonomes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fr-FR" dirty="0"/>
              <a:t>Participation significative des adultes et des enfants aux compétitions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fr-FR" dirty="0"/>
              <a:t>Reconduction de l’aide du CNDS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fr-FR" dirty="0"/>
              <a:t>Intégration en janvier 2019 du gymnase La Fontaine (point détaillé en fin de réunion)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fr-FR" dirty="0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</p:spPr>
        <p:txBody>
          <a:bodyPr/>
          <a:lstStyle/>
          <a:p>
            <a:r>
              <a:rPr lang="fr-FR" dirty="0">
                <a:solidFill>
                  <a:schemeClr val="accent3"/>
                </a:solidFill>
              </a:rPr>
              <a:t>Faits MARQUANTS ET PERSPECTIVES</a:t>
            </a:r>
          </a:p>
        </p:txBody>
      </p:sp>
    </p:spTree>
    <p:extLst>
      <p:ext uri="{BB962C8B-B14F-4D97-AF65-F5344CB8AC3E}">
        <p14:creationId xmlns:p14="http://schemas.microsoft.com/office/powerpoint/2010/main" val="3057282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accent3"/>
                </a:solidFill>
              </a:rPr>
              <a:t>Commission Sortie escalade et alpinisme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hlinkClick r:id="rId2" action="ppaction://hlinkpres?slideindex=1&amp;slidetitle="/>
              </a:rPr>
              <a:t>..\..\..\Desktop\</a:t>
            </a:r>
            <a:r>
              <a:rPr lang="fr-FR" dirty="0" err="1">
                <a:hlinkClick r:id="rId2" action="ppaction://hlinkpres?slideindex=1&amp;slidetitle="/>
              </a:rPr>
              <a:t>aspala</a:t>
            </a:r>
            <a:r>
              <a:rPr lang="fr-FR" dirty="0">
                <a:hlinkClick r:id="rId2" action="ppaction://hlinkpres?slideindex=1&amp;slidetitle="/>
              </a:rPr>
              <a:t>\Assemblées générales\AG2019\bilan commission sorties_aspala_2018.pptx</a:t>
            </a:r>
            <a:endParaRPr lang="fr-FR" dirty="0"/>
          </a:p>
        </p:txBody>
      </p:sp>
      <p:pic>
        <p:nvPicPr>
          <p:cNvPr id="4" name="Picture 2" descr="https://attachment.outlook.office.net/owa/perrinerottier@hotmail.com/service.svc/s/GetFileAttachment?id=AQMkADAwATE0OTIwLTQyNWYtZjJkZi0wMAItMDAKAEYAAAPGaoKCAP7vnkyWDBaUQjy5KwcAXHaFzz23%2F02DmWEv89PfvgAAAgEMAAAAXHaFzz23%2F02DmWEv89PfvgAB6Muo5gAAAAESABAAY91vLTA2CU65Ny1jzBCsbQ%3D%3D&amp;X-OWA-CANARY=3MHea98vpECwzV_-nKXgluBLWcxCcdUYrduINBX_YjMkecQuUuK0_ehYMTPtg8_yiV7wqpdjzuE.&amp;token=eyJ0eXAiOiJKV1QiLCJhbGciOiJSUzI1NiIsIng1dCI6ImVuaDlCSnJWUFU1aWpWMXFqWmpWLWZMMmJjbyJ9.eyJ2ZXIiOiJFeGNoYW5nZS5DYWxsYmFjay5WMSIsImFwcGN0eHNlbmRlciI6Ik93YURvd25sb2FkQDg0ZGY5ZTdmLWU5ZjYtNDBhZi1iNDM1LWFhYWFhYWFhYWFhYSIsImFwcGN0eCI6IntcIm1zZXhjaHByb3RcIjpcIm93YVwiLFwicHJpbWFyeXNpZFwiOlwiUy0xLTI4MjctODQyNTYtMTExMzU4NDM1MVwiLFwicHVpZFwiOlwiMzYxODc3ODc4MDc2MTI3XCIsXCJvaWRcIjpcIjAwMDE0OTIwLTQyNWYtZjJkZi0wMDAwLTAwMDAwMDAwMDAwMFwiLFwic2NvcGVcIjpcIk93YURvd25sb2FkXCJ9IiwiaXNzIjoiMDAwMDAwMDItMDAwMC0wZmYxLWNlMDAtMDAwMDAwMDAwMDAwQDg0ZGY5ZTdmLWU5ZjYtNDBhZi1iNDM1LWFhYWFhYWFhYWFhYSIsImF1ZCI6IjAwMDAwMDAyLTAwMDAtMGZmMS1jZTAwLTAwMDAwMDAwMDAwMC9hdHRhY2htZW50Lm91dGxvb2sub2ZmaWNlLm5ldEA4NGRmOWU3Zi1lOWY2LTQwYWYtYjQzNS1hYWFhYWFhYWFhYWEiLCJleHAiOjE1MTgzNDkxNzgsIm5iZiI6MTUxODM0ODU3OH0.F435dDbhxiZWK2y_P9KZGTABmULKyrm52A6zeQ3d6IauhK8FepeuGXI3m8DJl3ErqA-nRgLCQF1fVBAKX1afi1bV8EiU-q_LJpNgfjo8e2c8pSy9XzFmoc-DbCuOf6ipl9P-MrXF-1PZsmMenpOJDQiKJdxzjjZAFjiKqhrLzMEvEgNO6UpnyXTbjFkhhLymKkDIU0DWQW0cC2-WdBOe0ZoyuB57aKGSG66Wubp7SJ0mKlrHD7JviI3_RwhLiXkkP2vh4K42tIykS6TDQTFW933wqSeT2Nou53aLFix-oOE-YL5WsTAo6lY7uizcZF-WzfD4SBq1bHKRMoLq9EgrlA&amp;owa=outlook.live.com&amp;isc=1&amp;isImagePreview=Tru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972" y="5373216"/>
            <a:ext cx="2376264" cy="1243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707904" y="6309320"/>
            <a:ext cx="4724400" cy="274320"/>
          </a:xfrm>
        </p:spPr>
        <p:txBody>
          <a:bodyPr/>
          <a:lstStyle/>
          <a:p>
            <a:r>
              <a:rPr lang="fr-FR" sz="1400" dirty="0"/>
              <a:t>Bilan Moral</a:t>
            </a:r>
          </a:p>
        </p:txBody>
      </p:sp>
    </p:spTree>
    <p:extLst>
      <p:ext uri="{BB962C8B-B14F-4D97-AF65-F5344CB8AC3E}">
        <p14:creationId xmlns:p14="http://schemas.microsoft.com/office/powerpoint/2010/main" val="585432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</p:spPr>
        <p:txBody>
          <a:bodyPr/>
          <a:lstStyle/>
          <a:p>
            <a:r>
              <a:rPr lang="fr-FR" dirty="0">
                <a:solidFill>
                  <a:schemeClr val="accent3"/>
                </a:solidFill>
              </a:rPr>
              <a:t>Commission mur – SAE DESCARTES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defRPr b="0"/>
            </a:pPr>
            <a:r>
              <a:rPr lang="fr-FR" dirty="0"/>
              <a:t>Renouvellement des voies : sur les 67 voies existantes à fin Novembre 2018, 28 voies datent de 2018 soit 40% de voies nouvelles, merci à tous les ouvreurs</a:t>
            </a:r>
          </a:p>
          <a:p>
            <a:pPr lvl="2">
              <a:defRPr b="0"/>
            </a:pPr>
            <a:endParaRPr lang="fr-FR" dirty="0"/>
          </a:p>
          <a:p>
            <a:pPr lvl="2">
              <a:defRPr b="0"/>
            </a:pPr>
            <a:r>
              <a:rPr lang="fr-FR" dirty="0"/>
              <a:t>Sortie de la structure :</a:t>
            </a:r>
          </a:p>
          <a:p>
            <a:pPr lvl="3">
              <a:defRPr b="0"/>
            </a:pPr>
            <a:r>
              <a:rPr lang="fr-FR" dirty="0"/>
              <a:t>Armoires vidés,</a:t>
            </a:r>
          </a:p>
          <a:p>
            <a:pPr lvl="3">
              <a:defRPr b="0"/>
            </a:pPr>
            <a:endParaRPr lang="fr-FR" dirty="0"/>
          </a:p>
          <a:p>
            <a:pPr lvl="3">
              <a:defRPr b="0"/>
            </a:pPr>
            <a:r>
              <a:rPr lang="fr-FR" dirty="0"/>
              <a:t>Majorité des prises récupérées, reste 14 voies à démonter que nous avions laissées pour permettre le bon déroulement du Bac</a:t>
            </a:r>
          </a:p>
          <a:p>
            <a:pPr lvl="3">
              <a:defRPr b="0"/>
            </a:pPr>
            <a:endParaRPr lang="fr-FR" dirty="0"/>
          </a:p>
          <a:p>
            <a:pPr lvl="3">
              <a:defRPr b="0"/>
            </a:pPr>
            <a:r>
              <a:rPr lang="fr-FR" dirty="0"/>
              <a:t>Reste à traiter le point sur la partie de la structure nous appartenant. Proposition à faire par le nouveau CA pour la prochaine AG</a:t>
            </a:r>
          </a:p>
          <a:p>
            <a:pPr lvl="3">
              <a:defRPr b="0"/>
            </a:pPr>
            <a:endParaRPr lang="fr-FR" dirty="0"/>
          </a:p>
        </p:txBody>
      </p:sp>
      <p:pic>
        <p:nvPicPr>
          <p:cNvPr id="4" name="Picture 2" descr="https://attachment.outlook.office.net/owa/perrinerottier@hotmail.com/service.svc/s/GetFileAttachment?id=AQMkADAwATE0OTIwLTQyNWYtZjJkZi0wMAItMDAKAEYAAAPGaoKCAP7vnkyWDBaUQjy5KwcAXHaFzz23%2F02DmWEv89PfvgAAAgEMAAAAXHaFzz23%2F02DmWEv89PfvgAB6Muo5gAAAAESABAAY91vLTA2CU65Ny1jzBCsbQ%3D%3D&amp;X-OWA-CANARY=3MHea98vpECwzV_-nKXgluBLWcxCcdUYrduINBX_YjMkecQuUuK0_ehYMTPtg8_yiV7wqpdjzuE.&amp;token=eyJ0eXAiOiJKV1QiLCJhbGciOiJSUzI1NiIsIng1dCI6ImVuaDlCSnJWUFU1aWpWMXFqWmpWLWZMMmJjbyJ9.eyJ2ZXIiOiJFeGNoYW5nZS5DYWxsYmFjay5WMSIsImFwcGN0eHNlbmRlciI6Ik93YURvd25sb2FkQDg0ZGY5ZTdmLWU5ZjYtNDBhZi1iNDM1LWFhYWFhYWFhYWFhYSIsImFwcGN0eCI6IntcIm1zZXhjaHByb3RcIjpcIm93YVwiLFwicHJpbWFyeXNpZFwiOlwiUy0xLTI4MjctODQyNTYtMTExMzU4NDM1MVwiLFwicHVpZFwiOlwiMzYxODc3ODc4MDc2MTI3XCIsXCJvaWRcIjpcIjAwMDE0OTIwLTQyNWYtZjJkZi0wMDAwLTAwMDAwMDAwMDAwMFwiLFwic2NvcGVcIjpcIk93YURvd25sb2FkXCJ9IiwiaXNzIjoiMDAwMDAwMDItMDAwMC0wZmYxLWNlMDAtMDAwMDAwMDAwMDAwQDg0ZGY5ZTdmLWU5ZjYtNDBhZi1iNDM1LWFhYWFhYWFhYWFhYSIsImF1ZCI6IjAwMDAwMDAyLTAwMDAtMGZmMS1jZTAwLTAwMDAwMDAwMDAwMC9hdHRhY2htZW50Lm91dGxvb2sub2ZmaWNlLm5ldEA4NGRmOWU3Zi1lOWY2LTQwYWYtYjQzNS1hYWFhYWFhYWFhYWEiLCJleHAiOjE1MTgzNDkxNzgsIm5iZiI6MTUxODM0ODU3OH0.F435dDbhxiZWK2y_P9KZGTABmULKyrm52A6zeQ3d6IauhK8FepeuGXI3m8DJl3ErqA-nRgLCQF1fVBAKX1afi1bV8EiU-q_LJpNgfjo8e2c8pSy9XzFmoc-DbCuOf6ipl9P-MrXF-1PZsmMenpOJDQiKJdxzjjZAFjiKqhrLzMEvEgNO6UpnyXTbjFkhhLymKkDIU0DWQW0cC2-WdBOe0ZoyuB57aKGSG66Wubp7SJ0mKlrHD7JviI3_RwhLiXkkP2vh4K42tIykS6TDQTFW933wqSeT2Nou53aLFix-oOE-YL5WsTAo6lY7uizcZF-WzfD4SBq1bHKRMoLq9EgrlA&amp;owa=outlook.live.com&amp;isc=1&amp;isImagePreview=Tr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972" y="5425966"/>
            <a:ext cx="2376264" cy="1243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707904" y="6309320"/>
            <a:ext cx="4724400" cy="274320"/>
          </a:xfrm>
        </p:spPr>
        <p:txBody>
          <a:bodyPr/>
          <a:lstStyle/>
          <a:p>
            <a:r>
              <a:rPr lang="fr-FR" sz="1400" dirty="0"/>
              <a:t>Bilan Moral</a:t>
            </a:r>
          </a:p>
        </p:txBody>
      </p:sp>
    </p:spTree>
    <p:extLst>
      <p:ext uri="{BB962C8B-B14F-4D97-AF65-F5344CB8AC3E}">
        <p14:creationId xmlns:p14="http://schemas.microsoft.com/office/powerpoint/2010/main" val="1202670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accent3"/>
                </a:solidFill>
              </a:rPr>
              <a:t>Commission mur – SAE La fontaine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defRPr b="0"/>
            </a:pPr>
            <a:r>
              <a:rPr lang="fr-FR" dirty="0"/>
              <a:t>Mise à disposition de la SAE par la Mairie début Janvier,</a:t>
            </a:r>
          </a:p>
          <a:p>
            <a:pPr lvl="2">
              <a:defRPr b="0"/>
            </a:pPr>
            <a:r>
              <a:rPr lang="fr-FR" dirty="0"/>
              <a:t>Déballage des prises et pose des dégaines par les bénévoles ASPALA,</a:t>
            </a:r>
          </a:p>
          <a:p>
            <a:pPr lvl="2">
              <a:defRPr b="0"/>
            </a:pPr>
            <a:r>
              <a:rPr lang="fr-FR" dirty="0"/>
              <a:t>Ouverture de 79 voies par ROUTE7 et Jérémie pendant la deuxième semaine de Janvier,</a:t>
            </a:r>
          </a:p>
          <a:p>
            <a:pPr lvl="2">
              <a:defRPr b="0"/>
            </a:pPr>
            <a:r>
              <a:rPr lang="fr-FR" dirty="0"/>
              <a:t>Ouverture aux ASPALIENS le 21 Janvier, </a:t>
            </a:r>
          </a:p>
          <a:p>
            <a:pPr lvl="2">
              <a:defRPr b="0"/>
            </a:pPr>
            <a:r>
              <a:rPr lang="fr-FR" dirty="0"/>
              <a:t>Nouveautés SAE Lafontaine :</a:t>
            </a:r>
          </a:p>
          <a:p>
            <a:pPr lvl="3">
              <a:defRPr b="0"/>
            </a:pPr>
            <a:r>
              <a:rPr lang="fr-FR" dirty="0"/>
              <a:t>Accès à la SAE pendant les petites vacances scolaires (mardi et Jeudi), Organisation à décider pour l’été, sachant que le gymnase sera fermé du 15 Juillet au 15 Août</a:t>
            </a:r>
          </a:p>
          <a:p>
            <a:pPr lvl="3">
              <a:defRPr b="0"/>
            </a:pPr>
            <a:r>
              <a:rPr lang="fr-FR" dirty="0"/>
              <a:t>Ouverture au moins un samedi après midi par mois, voir deux,</a:t>
            </a:r>
          </a:p>
          <a:p>
            <a:pPr lvl="3">
              <a:defRPr b="0"/>
            </a:pPr>
            <a:r>
              <a:rPr lang="fr-FR" dirty="0"/>
              <a:t>Sessions spécifique : porte ouverte pour la ligue et les ouvreurs, samedi famille, samedi porte ouverte</a:t>
            </a:r>
          </a:p>
        </p:txBody>
      </p:sp>
      <p:pic>
        <p:nvPicPr>
          <p:cNvPr id="4" name="Picture 2" descr="https://attachment.outlook.office.net/owa/perrinerottier@hotmail.com/service.svc/s/GetFileAttachment?id=AQMkADAwATE0OTIwLTQyNWYtZjJkZi0wMAItMDAKAEYAAAPGaoKCAP7vnkyWDBaUQjy5KwcAXHaFzz23%2F02DmWEv89PfvgAAAgEMAAAAXHaFzz23%2F02DmWEv89PfvgAB6Muo5gAAAAESABAAY91vLTA2CU65Ny1jzBCsbQ%3D%3D&amp;X-OWA-CANARY=3MHea98vpECwzV_-nKXgluBLWcxCcdUYrduINBX_YjMkecQuUuK0_ehYMTPtg8_yiV7wqpdjzuE.&amp;token=eyJ0eXAiOiJKV1QiLCJhbGciOiJSUzI1NiIsIng1dCI6ImVuaDlCSnJWUFU1aWpWMXFqWmpWLWZMMmJjbyJ9.eyJ2ZXIiOiJFeGNoYW5nZS5DYWxsYmFjay5WMSIsImFwcGN0eHNlbmRlciI6Ik93YURvd25sb2FkQDg0ZGY5ZTdmLWU5ZjYtNDBhZi1iNDM1LWFhYWFhYWFhYWFhYSIsImFwcGN0eCI6IntcIm1zZXhjaHByb3RcIjpcIm93YVwiLFwicHJpbWFyeXNpZFwiOlwiUy0xLTI4MjctODQyNTYtMTExMzU4NDM1MVwiLFwicHVpZFwiOlwiMzYxODc3ODc4MDc2MTI3XCIsXCJvaWRcIjpcIjAwMDE0OTIwLTQyNWYtZjJkZi0wMDAwLTAwMDAwMDAwMDAwMFwiLFwic2NvcGVcIjpcIk93YURvd25sb2FkXCJ9IiwiaXNzIjoiMDAwMDAwMDItMDAwMC0wZmYxLWNlMDAtMDAwMDAwMDAwMDAwQDg0ZGY5ZTdmLWU5ZjYtNDBhZi1iNDM1LWFhYWFhYWFhYWFhYSIsImF1ZCI6IjAwMDAwMDAyLTAwMDAtMGZmMS1jZTAwLTAwMDAwMDAwMDAwMC9hdHRhY2htZW50Lm91dGxvb2sub2ZmaWNlLm5ldEA4NGRmOWU3Zi1lOWY2LTQwYWYtYjQzNS1hYWFhYWFhYWFhYWEiLCJleHAiOjE1MTgzNDkxNzgsIm5iZiI6MTUxODM0ODU3OH0.F435dDbhxiZWK2y_P9KZGTABmULKyrm52A6zeQ3d6IauhK8FepeuGXI3m8DJl3ErqA-nRgLCQF1fVBAKX1afi1bV8EiU-q_LJpNgfjo8e2c8pSy9XzFmoc-DbCuOf6ipl9P-MrXF-1PZsmMenpOJDQiKJdxzjjZAFjiKqhrLzMEvEgNO6UpnyXTbjFkhhLymKkDIU0DWQW0cC2-WdBOe0ZoyuB57aKGSG66Wubp7SJ0mKlrHD7JviI3_RwhLiXkkP2vh4K42tIykS6TDQTFW933wqSeT2Nou53aLFix-oOE-YL5WsTAo6lY7uizcZF-WzfD4SBq1bHKRMoLq9EgrlA&amp;owa=outlook.live.com&amp;isc=1&amp;isImagePreview=Tr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972" y="5425966"/>
            <a:ext cx="2376264" cy="1243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707904" y="6309320"/>
            <a:ext cx="4724400" cy="274320"/>
          </a:xfrm>
        </p:spPr>
        <p:txBody>
          <a:bodyPr/>
          <a:lstStyle/>
          <a:p>
            <a:r>
              <a:rPr lang="fr-FR" sz="1400" dirty="0"/>
              <a:t>Bilan Moral</a:t>
            </a:r>
          </a:p>
        </p:txBody>
      </p:sp>
    </p:spTree>
    <p:extLst>
      <p:ext uri="{BB962C8B-B14F-4D97-AF65-F5344CB8AC3E}">
        <p14:creationId xmlns:p14="http://schemas.microsoft.com/office/powerpoint/2010/main" val="3152365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accent3"/>
                </a:solidFill>
              </a:rPr>
              <a:t>Commission mur – SAE Lafontaine</a:t>
            </a:r>
          </a:p>
        </p:txBody>
      </p:sp>
      <p:pic>
        <p:nvPicPr>
          <p:cNvPr id="4" name="Picture 2" descr="https://attachment.outlook.office.net/owa/perrinerottier@hotmail.com/service.svc/s/GetFileAttachment?id=AQMkADAwATE0OTIwLTQyNWYtZjJkZi0wMAItMDAKAEYAAAPGaoKCAP7vnkyWDBaUQjy5KwcAXHaFzz23%2F02DmWEv89PfvgAAAgEMAAAAXHaFzz23%2F02DmWEv89PfvgAB6Muo5gAAAAESABAAY91vLTA2CU65Ny1jzBCsbQ%3D%3D&amp;X-OWA-CANARY=3MHea98vpECwzV_-nKXgluBLWcxCcdUYrduINBX_YjMkecQuUuK0_ehYMTPtg8_yiV7wqpdjzuE.&amp;token=eyJ0eXAiOiJKV1QiLCJhbGciOiJSUzI1NiIsIng1dCI6ImVuaDlCSnJWUFU1aWpWMXFqWmpWLWZMMmJjbyJ9.eyJ2ZXIiOiJFeGNoYW5nZS5DYWxsYmFjay5WMSIsImFwcGN0eHNlbmRlciI6Ik93YURvd25sb2FkQDg0ZGY5ZTdmLWU5ZjYtNDBhZi1iNDM1LWFhYWFhYWFhYWFhYSIsImFwcGN0eCI6IntcIm1zZXhjaHByb3RcIjpcIm93YVwiLFwicHJpbWFyeXNpZFwiOlwiUy0xLTI4MjctODQyNTYtMTExMzU4NDM1MVwiLFwicHVpZFwiOlwiMzYxODc3ODc4MDc2MTI3XCIsXCJvaWRcIjpcIjAwMDE0OTIwLTQyNWYtZjJkZi0wMDAwLTAwMDAwMDAwMDAwMFwiLFwic2NvcGVcIjpcIk93YURvd25sb2FkXCJ9IiwiaXNzIjoiMDAwMDAwMDItMDAwMC0wZmYxLWNlMDAtMDAwMDAwMDAwMDAwQDg0ZGY5ZTdmLWU5ZjYtNDBhZi1iNDM1LWFhYWFhYWFhYWFhYSIsImF1ZCI6IjAwMDAwMDAyLTAwMDAtMGZmMS1jZTAwLTAwMDAwMDAwMDAwMC9hdHRhY2htZW50Lm91dGxvb2sub2ZmaWNlLm5ldEA4NGRmOWU3Zi1lOWY2LTQwYWYtYjQzNS1hYWFhYWFhYWFhYWEiLCJleHAiOjE1MTgzNDkxNzgsIm5iZiI6MTUxODM0ODU3OH0.F435dDbhxiZWK2y_P9KZGTABmULKyrm52A6zeQ3d6IauhK8FepeuGXI3m8DJl3ErqA-nRgLCQF1fVBAKX1afi1bV8EiU-q_LJpNgfjo8e2c8pSy9XzFmoc-DbCuOf6ipl9P-MrXF-1PZsmMenpOJDQiKJdxzjjZAFjiKqhrLzMEvEgNO6UpnyXTbjFkhhLymKkDIU0DWQW0cC2-WdBOe0ZoyuB57aKGSG66Wubp7SJ0mKlrHD7JviI3_RwhLiXkkP2vh4K42tIykS6TDQTFW933wqSeT2Nou53aLFix-oOE-YL5WsTAo6lY7uizcZF-WzfD4SBq1bHKRMoLq9EgrlA&amp;owa=outlook.live.com&amp;isc=1&amp;isImagePreview=Tru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972" y="5425966"/>
            <a:ext cx="2376264" cy="1243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707904" y="6309320"/>
            <a:ext cx="4724400" cy="274320"/>
          </a:xfrm>
        </p:spPr>
        <p:txBody>
          <a:bodyPr/>
          <a:lstStyle/>
          <a:p>
            <a:r>
              <a:rPr lang="fr-FR" sz="1400" dirty="0"/>
              <a:t>Bilan Moral</a:t>
            </a:r>
          </a:p>
        </p:txBody>
      </p:sp>
      <p:graphicFrame>
        <p:nvGraphicFramePr>
          <p:cNvPr id="6" name="Chart 2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9767967"/>
              </p:ext>
            </p:extLst>
          </p:nvPr>
        </p:nvGraphicFramePr>
        <p:xfrm>
          <a:off x="2555776" y="620688"/>
          <a:ext cx="426085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44775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accent3"/>
                </a:solidFill>
              </a:rPr>
              <a:t>Commission mur – SAE Lafontaine</a:t>
            </a:r>
          </a:p>
        </p:txBody>
      </p:sp>
      <p:pic>
        <p:nvPicPr>
          <p:cNvPr id="4" name="Picture 2" descr="https://attachment.outlook.office.net/owa/perrinerottier@hotmail.com/service.svc/s/GetFileAttachment?id=AQMkADAwATE0OTIwLTQyNWYtZjJkZi0wMAItMDAKAEYAAAPGaoKCAP7vnkyWDBaUQjy5KwcAXHaFzz23%2F02DmWEv89PfvgAAAgEMAAAAXHaFzz23%2F02DmWEv89PfvgAB6Muo5gAAAAESABAAY91vLTA2CU65Ny1jzBCsbQ%3D%3D&amp;X-OWA-CANARY=3MHea98vpECwzV_-nKXgluBLWcxCcdUYrduINBX_YjMkecQuUuK0_ehYMTPtg8_yiV7wqpdjzuE.&amp;token=eyJ0eXAiOiJKV1QiLCJhbGciOiJSUzI1NiIsIng1dCI6ImVuaDlCSnJWUFU1aWpWMXFqWmpWLWZMMmJjbyJ9.eyJ2ZXIiOiJFeGNoYW5nZS5DYWxsYmFjay5WMSIsImFwcGN0eHNlbmRlciI6Ik93YURvd25sb2FkQDg0ZGY5ZTdmLWU5ZjYtNDBhZi1iNDM1LWFhYWFhYWFhYWFhYSIsImFwcGN0eCI6IntcIm1zZXhjaHByb3RcIjpcIm93YVwiLFwicHJpbWFyeXNpZFwiOlwiUy0xLTI4MjctODQyNTYtMTExMzU4NDM1MVwiLFwicHVpZFwiOlwiMzYxODc3ODc4MDc2MTI3XCIsXCJvaWRcIjpcIjAwMDE0OTIwLTQyNWYtZjJkZi0wMDAwLTAwMDAwMDAwMDAwMFwiLFwic2NvcGVcIjpcIk93YURvd25sb2FkXCJ9IiwiaXNzIjoiMDAwMDAwMDItMDAwMC0wZmYxLWNlMDAtMDAwMDAwMDAwMDAwQDg0ZGY5ZTdmLWU5ZjYtNDBhZi1iNDM1LWFhYWFhYWFhYWFhYSIsImF1ZCI6IjAwMDAwMDAyLTAwMDAtMGZmMS1jZTAwLTAwMDAwMDAwMDAwMC9hdHRhY2htZW50Lm91dGxvb2sub2ZmaWNlLm5ldEA4NGRmOWU3Zi1lOWY2LTQwYWYtYjQzNS1hYWFhYWFhYWFhYWEiLCJleHAiOjE1MTgzNDkxNzgsIm5iZiI6MTUxODM0ODU3OH0.F435dDbhxiZWK2y_P9KZGTABmULKyrm52A6zeQ3d6IauhK8FepeuGXI3m8DJl3ErqA-nRgLCQF1fVBAKX1afi1bV8EiU-q_LJpNgfjo8e2c8pSy9XzFmoc-DbCuOf6ipl9P-MrXF-1PZsmMenpOJDQiKJdxzjjZAFjiKqhrLzMEvEgNO6UpnyXTbjFkhhLymKkDIU0DWQW0cC2-WdBOe0ZoyuB57aKGSG66Wubp7SJ0mKlrHD7JviI3_RwhLiXkkP2vh4K42tIykS6TDQTFW933wqSeT2Nou53aLFix-oOE-YL5WsTAo6lY7uizcZF-WzfD4SBq1bHKRMoLq9EgrlA&amp;owa=outlook.live.com&amp;isc=1&amp;isImagePreview=Tru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972" y="5425966"/>
            <a:ext cx="2376264" cy="1243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707904" y="6309320"/>
            <a:ext cx="4724400" cy="274320"/>
          </a:xfrm>
        </p:spPr>
        <p:txBody>
          <a:bodyPr/>
          <a:lstStyle/>
          <a:p>
            <a:r>
              <a:rPr lang="fr-FR" sz="1400" dirty="0"/>
              <a:t>Bilan Moral</a:t>
            </a:r>
          </a:p>
        </p:txBody>
      </p:sp>
      <p:graphicFrame>
        <p:nvGraphicFramePr>
          <p:cNvPr id="6" name="Graphique 5">
            <a:extLst>
              <a:ext uri="{FF2B5EF4-FFF2-40B4-BE49-F238E27FC236}">
                <a16:creationId xmlns:a16="http://schemas.microsoft.com/office/drawing/2014/main" id="{8E2FB5FF-5925-4628-BA34-B5B15C38C4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1873535"/>
              </p:ext>
            </p:extLst>
          </p:nvPr>
        </p:nvGraphicFramePr>
        <p:xfrm>
          <a:off x="799956" y="1124744"/>
          <a:ext cx="7556500" cy="3644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020992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979</TotalTime>
  <Words>1141</Words>
  <Application>Microsoft Office PowerPoint</Application>
  <PresentationFormat>Affichage à l'écran (4:3)</PresentationFormat>
  <Paragraphs>216</Paragraphs>
  <Slides>23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31" baseType="lpstr">
      <vt:lpstr>Arial</vt:lpstr>
      <vt:lpstr>Calibri</vt:lpstr>
      <vt:lpstr>Franklin Gothic Book</vt:lpstr>
      <vt:lpstr>Franklin Gothic Medium</vt:lpstr>
      <vt:lpstr>Times</vt:lpstr>
      <vt:lpstr>Tunga</vt:lpstr>
      <vt:lpstr>Wingdings</vt:lpstr>
      <vt:lpstr>Angles</vt:lpstr>
      <vt:lpstr>ASPALA ANTONY ESCALADE </vt:lpstr>
      <vt:lpstr>SOMMAIRE</vt:lpstr>
      <vt:lpstr>Faits MARQUANTS ET PERSPECTIVES</vt:lpstr>
      <vt:lpstr>Faits MARQUANTS ET PERSPECTIVES</vt:lpstr>
      <vt:lpstr>Commission Sortie escalade et alpinisme</vt:lpstr>
      <vt:lpstr>Commission mur – SAE DESCARTES</vt:lpstr>
      <vt:lpstr>Commission mur – SAE La fontaine</vt:lpstr>
      <vt:lpstr>Commission mur – SAE Lafontaine</vt:lpstr>
      <vt:lpstr>Commission mur – SAE Lafontaine</vt:lpstr>
      <vt:lpstr>Commission mur – SAE Lafontaine</vt:lpstr>
      <vt:lpstr>Commission internet et communication</vt:lpstr>
      <vt:lpstr>Commission formation et competition</vt:lpstr>
      <vt:lpstr>Commission SéCURITé</vt:lpstr>
      <vt:lpstr>Commission animation et fête</vt:lpstr>
      <vt:lpstr>BILAN financier</vt:lpstr>
      <vt:lpstr>Approbation du règlement intérieur</vt:lpstr>
      <vt:lpstr>Candidats pour le CA </vt:lpstr>
      <vt:lpstr>Rappel recommandation de sécurité</vt:lpstr>
      <vt:lpstr>Rappel recommandation de sécurité</vt:lpstr>
      <vt:lpstr>Rappel recommandation de sécurité</vt:lpstr>
      <vt:lpstr>Installation à La fontaine</vt:lpstr>
      <vt:lpstr>Installation à La fontaine</vt:lpstr>
      <vt:lpstr>Quelques règles de vie à la fontaine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ASPALA ANTONY ESCALADE</dc:title>
  <dc:creator>PERRINE</dc:creator>
  <cp:lastModifiedBy>Magali PONS</cp:lastModifiedBy>
  <cp:revision>57</cp:revision>
  <dcterms:created xsi:type="dcterms:W3CDTF">2018-02-11T11:27:54Z</dcterms:created>
  <dcterms:modified xsi:type="dcterms:W3CDTF">2019-04-24T21:27:34Z</dcterms:modified>
</cp:coreProperties>
</file>