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82" r:id="rId5"/>
    <p:sldId id="262" r:id="rId6"/>
    <p:sldId id="260" r:id="rId7"/>
    <p:sldId id="280" r:id="rId8"/>
    <p:sldId id="281" r:id="rId9"/>
    <p:sldId id="285" r:id="rId10"/>
    <p:sldId id="286" r:id="rId11"/>
    <p:sldId id="264" r:id="rId12"/>
    <p:sldId id="261" r:id="rId13"/>
    <p:sldId id="265" r:id="rId14"/>
    <p:sldId id="269" r:id="rId15"/>
    <p:sldId id="284" r:id="rId16"/>
    <p:sldId id="271" r:id="rId17"/>
    <p:sldId id="277" r:id="rId18"/>
    <p:sldId id="278" r:id="rId19"/>
    <p:sldId id="279" r:id="rId20"/>
    <p:sldId id="283"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56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enoit\Google%20Drive\Escalade\Aspala\SAE%20Lafontaine\Topo%20mur%20aspala_Mars%202019.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Benoit\Google%20Drive\Escalade\Aspala\SAE%20Lafontaine\Topo%20mur%20aspala_Mars%202019.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Benoit\Google%20Drive\Escalade\Aspala\SAE%20Lafontaine\Topo%20mur%20aspala_Mars%20201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3077E-2"/>
          <c:y val="2.23077E-2"/>
          <c:w val="0.95538500000000004"/>
          <c:h val="0.94288499999999997"/>
        </c:manualLayout>
      </c:layout>
      <c:doughnutChart>
        <c:varyColors val="0"/>
        <c:ser>
          <c:idx val="0"/>
          <c:order val="0"/>
          <c:tx>
            <c:strRef>
              <c:f>Stat!$F$1</c:f>
              <c:strCache>
                <c:ptCount val="1"/>
                <c:pt idx="0">
                  <c:v>Nombre</c:v>
                </c:pt>
              </c:strCache>
            </c:strRef>
          </c:tx>
          <c:spPr>
            <a:gradFill flip="none" rotWithShape="1">
              <a:gsLst>
                <a:gs pos="0">
                  <a:srgbClr val="4498E4"/>
                </a:gs>
                <a:gs pos="19999">
                  <a:srgbClr val="4697E0"/>
                </a:gs>
                <a:gs pos="100000">
                  <a:srgbClr val="3372AB"/>
                </a:gs>
              </a:gsLst>
              <a:lin ang="5400000" scaled="0"/>
            </a:gradFill>
            <a:ln w="12700" cap="flat">
              <a:noFill/>
              <a:miter lim="400000"/>
            </a:ln>
            <a:effectLst/>
          </c:spPr>
          <c:explosion val="1"/>
          <c:dPt>
            <c:idx val="0"/>
            <c:bubble3D val="0"/>
            <c:extLst>
              <c:ext xmlns:c16="http://schemas.microsoft.com/office/drawing/2014/chart" uri="{C3380CC4-5D6E-409C-BE32-E72D297353CC}">
                <c16:uniqueId val="{00000000-E5DA-4310-A73F-F8E7B0869046}"/>
              </c:ext>
            </c:extLst>
          </c:dPt>
          <c:dPt>
            <c:idx val="1"/>
            <c:bubble3D val="0"/>
            <c:spPr>
              <a:gradFill flip="none" rotWithShape="1">
                <a:gsLst>
                  <a:gs pos="0">
                    <a:srgbClr val="FF730F"/>
                  </a:gs>
                  <a:gs pos="19999">
                    <a:srgbClr val="FF7414"/>
                  </a:gs>
                  <a:gs pos="100000">
                    <a:srgbClr val="C5570C"/>
                  </a:gs>
                </a:gsLst>
                <a:lin ang="5400000" scaled="0"/>
              </a:gradFill>
              <a:ln w="12700" cap="flat">
                <a:noFill/>
                <a:miter lim="400000"/>
              </a:ln>
              <a:effectLst/>
            </c:spPr>
            <c:extLst>
              <c:ext xmlns:c16="http://schemas.microsoft.com/office/drawing/2014/chart" uri="{C3380CC4-5D6E-409C-BE32-E72D297353CC}">
                <c16:uniqueId val="{00000002-E5DA-4310-A73F-F8E7B0869046}"/>
              </c:ext>
            </c:extLst>
          </c:dPt>
          <c:dPt>
            <c:idx val="2"/>
            <c:bubble3D val="0"/>
            <c:spPr>
              <a:gradFill flip="none" rotWithShape="1">
                <a:gsLst>
                  <a:gs pos="0">
                    <a:srgbClr val="A0A0A0"/>
                  </a:gs>
                  <a:gs pos="19999">
                    <a:srgbClr val="A0A0A0"/>
                  </a:gs>
                  <a:gs pos="100000">
                    <a:srgbClr val="797979"/>
                  </a:gs>
                </a:gsLst>
                <a:lin ang="5400000" scaled="0"/>
              </a:gradFill>
              <a:ln w="12700" cap="flat">
                <a:noFill/>
                <a:miter lim="400000"/>
              </a:ln>
              <a:effectLst/>
            </c:spPr>
            <c:extLst>
              <c:ext xmlns:c16="http://schemas.microsoft.com/office/drawing/2014/chart" uri="{C3380CC4-5D6E-409C-BE32-E72D297353CC}">
                <c16:uniqueId val="{00000004-E5DA-4310-A73F-F8E7B0869046}"/>
              </c:ext>
            </c:extLst>
          </c:dPt>
          <c:dPt>
            <c:idx val="3"/>
            <c:bubble3D val="0"/>
            <c:spPr>
              <a:gradFill flip="none" rotWithShape="1">
                <a:gsLst>
                  <a:gs pos="0">
                    <a:srgbClr val="FFD100"/>
                  </a:gs>
                  <a:gs pos="19999">
                    <a:srgbClr val="FFCD00"/>
                  </a:gs>
                  <a:gs pos="100000">
                    <a:srgbClr val="DA9C00"/>
                  </a:gs>
                </a:gsLst>
                <a:lin ang="5400000" scaled="0"/>
              </a:gradFill>
              <a:ln w="12700" cap="flat">
                <a:noFill/>
                <a:miter lim="400000"/>
              </a:ln>
              <a:effectLst/>
            </c:spPr>
            <c:extLst>
              <c:ext xmlns:c16="http://schemas.microsoft.com/office/drawing/2014/chart" uri="{C3380CC4-5D6E-409C-BE32-E72D297353CC}">
                <c16:uniqueId val="{00000006-E5DA-4310-A73F-F8E7B0869046}"/>
              </c:ext>
            </c:extLst>
          </c:dPt>
          <c:dPt>
            <c:idx val="4"/>
            <c:bubble3D val="0"/>
            <c:spPr>
              <a:gradFill flip="none" rotWithShape="1">
                <a:gsLst>
                  <a:gs pos="0">
                    <a:srgbClr val="2C69D4"/>
                  </a:gs>
                  <a:gs pos="19999">
                    <a:srgbClr val="2F69D0"/>
                  </a:gs>
                  <a:gs pos="100000">
                    <a:srgbClr val="214F9F"/>
                  </a:gs>
                </a:gsLst>
                <a:lin ang="5400000" scaled="0"/>
              </a:gradFill>
              <a:ln w="12700" cap="flat">
                <a:noFill/>
                <a:miter lim="400000"/>
              </a:ln>
              <a:effectLst/>
            </c:spPr>
            <c:extLst>
              <c:ext xmlns:c16="http://schemas.microsoft.com/office/drawing/2014/chart" uri="{C3380CC4-5D6E-409C-BE32-E72D297353CC}">
                <c16:uniqueId val="{00000008-E5DA-4310-A73F-F8E7B0869046}"/>
              </c:ext>
            </c:extLst>
          </c:dPt>
          <c:dPt>
            <c:idx val="5"/>
            <c:bubble3D val="0"/>
            <c:spPr>
              <a:gradFill flip="none" rotWithShape="1">
                <a:gsLst>
                  <a:gs pos="0">
                    <a:srgbClr val="69BA33"/>
                  </a:gs>
                  <a:gs pos="19999">
                    <a:srgbClr val="69B636"/>
                  </a:gs>
                  <a:gs pos="100000">
                    <a:srgbClr val="4F8B27"/>
                  </a:gs>
                </a:gsLst>
                <a:lin ang="5400000" scaled="0"/>
              </a:gradFill>
              <a:ln w="12700" cap="flat">
                <a:noFill/>
                <a:miter lim="400000"/>
              </a:ln>
              <a:effectLst/>
            </c:spPr>
            <c:extLst>
              <c:ext xmlns:c16="http://schemas.microsoft.com/office/drawing/2014/chart" uri="{C3380CC4-5D6E-409C-BE32-E72D297353CC}">
                <c16:uniqueId val="{0000000A-E5DA-4310-A73F-F8E7B0869046}"/>
              </c:ext>
            </c:extLst>
          </c:dPt>
          <c:dPt>
            <c:idx val="6"/>
            <c:bubble3D val="0"/>
            <c:spPr>
              <a:gradFill flip="none" rotWithShape="1">
                <a:gsLst>
                  <a:gs pos="0">
                    <a:srgbClr val="115CA0"/>
                  </a:gs>
                  <a:gs pos="19999">
                    <a:srgbClr val="145B9C"/>
                  </a:gs>
                  <a:gs pos="100000">
                    <a:srgbClr val="0C4476"/>
                  </a:gs>
                </a:gsLst>
                <a:lin ang="5400000" scaled="0"/>
              </a:gradFill>
              <a:ln w="12700" cap="flat">
                <a:noFill/>
                <a:miter lim="400000"/>
              </a:ln>
              <a:effectLst/>
            </c:spPr>
            <c:extLst>
              <c:ext xmlns:c16="http://schemas.microsoft.com/office/drawing/2014/chart" uri="{C3380CC4-5D6E-409C-BE32-E72D297353CC}">
                <c16:uniqueId val="{0000000C-E5DA-4310-A73F-F8E7B0869046}"/>
              </c:ext>
            </c:extLst>
          </c:dPt>
          <c:dPt>
            <c:idx val="7"/>
            <c:bubble3D val="0"/>
            <c:spPr>
              <a:gradFill flip="none" rotWithShape="1">
                <a:gsLst>
                  <a:gs pos="0">
                    <a:srgbClr val="B24100"/>
                  </a:gs>
                  <a:gs pos="19999">
                    <a:srgbClr val="AE4100"/>
                  </a:gs>
                  <a:gs pos="100000">
                    <a:srgbClr val="843000"/>
                  </a:gs>
                </a:gsLst>
                <a:lin ang="5400000" scaled="0"/>
              </a:gradFill>
              <a:ln w="12700" cap="flat">
                <a:noFill/>
                <a:miter lim="400000"/>
              </a:ln>
              <a:effectLst/>
            </c:spPr>
            <c:extLst>
              <c:ext xmlns:c16="http://schemas.microsoft.com/office/drawing/2014/chart" uri="{C3380CC4-5D6E-409C-BE32-E72D297353CC}">
                <c16:uniqueId val="{0000000E-E5DA-4310-A73F-F8E7B0869046}"/>
              </c:ext>
            </c:extLst>
          </c:dPt>
          <c:dPt>
            <c:idx val="8"/>
            <c:bubble3D val="0"/>
            <c:spPr>
              <a:gradFill flip="none" rotWithShape="1">
                <a:gsLst>
                  <a:gs pos="0">
                    <a:srgbClr val="606060"/>
                  </a:gs>
                  <a:gs pos="19999">
                    <a:srgbClr val="606060"/>
                  </a:gs>
                  <a:gs pos="100000">
                    <a:srgbClr val="474747"/>
                  </a:gs>
                </a:gsLst>
                <a:lin ang="5400000" scaled="0"/>
              </a:gradFill>
              <a:ln w="12700" cap="flat">
                <a:noFill/>
                <a:miter lim="400000"/>
              </a:ln>
              <a:effectLst/>
            </c:spPr>
            <c:extLst>
              <c:ext xmlns:c16="http://schemas.microsoft.com/office/drawing/2014/chart" uri="{C3380CC4-5D6E-409C-BE32-E72D297353CC}">
                <c16:uniqueId val="{00000010-E5DA-4310-A73F-F8E7B0869046}"/>
              </c:ext>
            </c:extLst>
          </c:dPt>
          <c:dLbls>
            <c:dLbl>
              <c:idx val="0"/>
              <c:numFmt formatCode="0%" sourceLinked="0"/>
              <c:spPr/>
              <c:txPr>
                <a:bodyPr/>
                <a:lstStyle/>
                <a:p>
                  <a:pPr>
                    <a:defRPr sz="1800" b="0" i="0" u="none" strike="noStrike">
                      <a:solidFill>
                        <a:srgbClr val="FFFFFF"/>
                      </a:solidFill>
                      <a:latin typeface="Helvetica Neue"/>
                    </a:defRPr>
                  </a:pPr>
                  <a:endParaRPr lang="fr-FR"/>
                </a:p>
              </c:txPr>
              <c:showLegendKey val="0"/>
              <c:showVal val="0"/>
              <c:showCatName val="1"/>
              <c:showSerName val="0"/>
              <c:showPercent val="1"/>
              <c:showBubbleSize val="0"/>
              <c:extLst>
                <c:ext xmlns:c16="http://schemas.microsoft.com/office/drawing/2014/chart" uri="{C3380CC4-5D6E-409C-BE32-E72D297353CC}">
                  <c16:uniqueId val="{00000000-E5DA-4310-A73F-F8E7B0869046}"/>
                </c:ext>
              </c:extLst>
            </c:dLbl>
            <c:dLbl>
              <c:idx val="1"/>
              <c:numFmt formatCode="0%" sourceLinked="0"/>
              <c:spPr/>
              <c:txPr>
                <a:bodyPr/>
                <a:lstStyle/>
                <a:p>
                  <a:pPr>
                    <a:defRPr sz="1800" b="0" i="0" u="none" strike="noStrike">
                      <a:solidFill>
                        <a:srgbClr val="FFFFFF"/>
                      </a:solidFill>
                      <a:latin typeface="Helvetica Neue"/>
                    </a:defRPr>
                  </a:pPr>
                  <a:endParaRPr lang="fr-FR"/>
                </a:p>
              </c:txPr>
              <c:showLegendKey val="0"/>
              <c:showVal val="0"/>
              <c:showCatName val="1"/>
              <c:showSerName val="0"/>
              <c:showPercent val="1"/>
              <c:showBubbleSize val="0"/>
              <c:extLst>
                <c:ext xmlns:c16="http://schemas.microsoft.com/office/drawing/2014/chart" uri="{C3380CC4-5D6E-409C-BE32-E72D297353CC}">
                  <c16:uniqueId val="{00000002-E5DA-4310-A73F-F8E7B0869046}"/>
                </c:ext>
              </c:extLst>
            </c:dLbl>
            <c:dLbl>
              <c:idx val="2"/>
              <c:numFmt formatCode="0%" sourceLinked="0"/>
              <c:spPr/>
              <c:txPr>
                <a:bodyPr/>
                <a:lstStyle/>
                <a:p>
                  <a:pPr>
                    <a:defRPr sz="1800" b="0" i="0" u="none" strike="noStrike">
                      <a:solidFill>
                        <a:srgbClr val="FFFFFF"/>
                      </a:solidFill>
                      <a:latin typeface="Helvetica Neue"/>
                    </a:defRPr>
                  </a:pPr>
                  <a:endParaRPr lang="fr-FR"/>
                </a:p>
              </c:txPr>
              <c:showLegendKey val="0"/>
              <c:showVal val="0"/>
              <c:showCatName val="1"/>
              <c:showSerName val="0"/>
              <c:showPercent val="1"/>
              <c:showBubbleSize val="0"/>
              <c:extLst>
                <c:ext xmlns:c16="http://schemas.microsoft.com/office/drawing/2014/chart" uri="{C3380CC4-5D6E-409C-BE32-E72D297353CC}">
                  <c16:uniqueId val="{00000004-E5DA-4310-A73F-F8E7B0869046}"/>
                </c:ext>
              </c:extLst>
            </c:dLbl>
            <c:dLbl>
              <c:idx val="3"/>
              <c:numFmt formatCode="0%" sourceLinked="0"/>
              <c:spPr/>
              <c:txPr>
                <a:bodyPr/>
                <a:lstStyle/>
                <a:p>
                  <a:pPr>
                    <a:defRPr sz="1800" b="0" i="0" u="none" strike="noStrike">
                      <a:solidFill>
                        <a:srgbClr val="FFFFFF"/>
                      </a:solidFill>
                      <a:latin typeface="Helvetica Neue"/>
                    </a:defRPr>
                  </a:pPr>
                  <a:endParaRPr lang="fr-FR"/>
                </a:p>
              </c:txPr>
              <c:showLegendKey val="0"/>
              <c:showVal val="0"/>
              <c:showCatName val="1"/>
              <c:showSerName val="0"/>
              <c:showPercent val="1"/>
              <c:showBubbleSize val="0"/>
              <c:extLst>
                <c:ext xmlns:c16="http://schemas.microsoft.com/office/drawing/2014/chart" uri="{C3380CC4-5D6E-409C-BE32-E72D297353CC}">
                  <c16:uniqueId val="{00000006-E5DA-4310-A73F-F8E7B0869046}"/>
                </c:ext>
              </c:extLst>
            </c:dLbl>
            <c:dLbl>
              <c:idx val="4"/>
              <c:numFmt formatCode="0%" sourceLinked="0"/>
              <c:spPr/>
              <c:txPr>
                <a:bodyPr/>
                <a:lstStyle/>
                <a:p>
                  <a:pPr>
                    <a:defRPr sz="1800" b="0" i="0" u="none" strike="noStrike">
                      <a:solidFill>
                        <a:srgbClr val="FFFFFF"/>
                      </a:solidFill>
                      <a:latin typeface="Helvetica Neue"/>
                    </a:defRPr>
                  </a:pPr>
                  <a:endParaRPr lang="fr-FR"/>
                </a:p>
              </c:txPr>
              <c:showLegendKey val="0"/>
              <c:showVal val="0"/>
              <c:showCatName val="1"/>
              <c:showSerName val="0"/>
              <c:showPercent val="1"/>
              <c:showBubbleSize val="0"/>
              <c:extLst>
                <c:ext xmlns:c16="http://schemas.microsoft.com/office/drawing/2014/chart" uri="{C3380CC4-5D6E-409C-BE32-E72D297353CC}">
                  <c16:uniqueId val="{00000008-E5DA-4310-A73F-F8E7B0869046}"/>
                </c:ext>
              </c:extLst>
            </c:dLbl>
            <c:dLbl>
              <c:idx val="5"/>
              <c:numFmt formatCode="0%" sourceLinked="0"/>
              <c:spPr/>
              <c:txPr>
                <a:bodyPr/>
                <a:lstStyle/>
                <a:p>
                  <a:pPr>
                    <a:defRPr sz="1800" b="0" i="0" u="none" strike="noStrike">
                      <a:solidFill>
                        <a:srgbClr val="FFFFFF"/>
                      </a:solidFill>
                      <a:latin typeface="Helvetica Neue"/>
                    </a:defRPr>
                  </a:pPr>
                  <a:endParaRPr lang="fr-FR"/>
                </a:p>
              </c:txPr>
              <c:showLegendKey val="0"/>
              <c:showVal val="0"/>
              <c:showCatName val="1"/>
              <c:showSerName val="0"/>
              <c:showPercent val="1"/>
              <c:showBubbleSize val="0"/>
              <c:extLst>
                <c:ext xmlns:c16="http://schemas.microsoft.com/office/drawing/2014/chart" uri="{C3380CC4-5D6E-409C-BE32-E72D297353CC}">
                  <c16:uniqueId val="{0000000A-E5DA-4310-A73F-F8E7B0869046}"/>
                </c:ext>
              </c:extLst>
            </c:dLbl>
            <c:dLbl>
              <c:idx val="6"/>
              <c:numFmt formatCode="0%" sourceLinked="0"/>
              <c:spPr/>
              <c:txPr>
                <a:bodyPr/>
                <a:lstStyle/>
                <a:p>
                  <a:pPr>
                    <a:defRPr sz="1800" b="0" i="0" u="none" strike="noStrike">
                      <a:solidFill>
                        <a:srgbClr val="FFFFFF"/>
                      </a:solidFill>
                      <a:latin typeface="Helvetica Neue"/>
                    </a:defRPr>
                  </a:pPr>
                  <a:endParaRPr lang="fr-FR"/>
                </a:p>
              </c:txPr>
              <c:showLegendKey val="0"/>
              <c:showVal val="0"/>
              <c:showCatName val="1"/>
              <c:showSerName val="0"/>
              <c:showPercent val="1"/>
              <c:showBubbleSize val="0"/>
              <c:extLst>
                <c:ext xmlns:c16="http://schemas.microsoft.com/office/drawing/2014/chart" uri="{C3380CC4-5D6E-409C-BE32-E72D297353CC}">
                  <c16:uniqueId val="{0000000C-E5DA-4310-A73F-F8E7B0869046}"/>
                </c:ext>
              </c:extLst>
            </c:dLbl>
            <c:dLbl>
              <c:idx val="7"/>
              <c:numFmt formatCode="0%" sourceLinked="0"/>
              <c:spPr/>
              <c:txPr>
                <a:bodyPr/>
                <a:lstStyle/>
                <a:p>
                  <a:pPr>
                    <a:defRPr sz="1800" b="0" i="0" u="none" strike="noStrike">
                      <a:solidFill>
                        <a:srgbClr val="FFFFFF"/>
                      </a:solidFill>
                      <a:latin typeface="Helvetica Neue"/>
                    </a:defRPr>
                  </a:pPr>
                  <a:endParaRPr lang="fr-FR"/>
                </a:p>
              </c:txPr>
              <c:showLegendKey val="0"/>
              <c:showVal val="0"/>
              <c:showCatName val="1"/>
              <c:showSerName val="0"/>
              <c:showPercent val="1"/>
              <c:showBubbleSize val="0"/>
              <c:extLst>
                <c:ext xmlns:c16="http://schemas.microsoft.com/office/drawing/2014/chart" uri="{C3380CC4-5D6E-409C-BE32-E72D297353CC}">
                  <c16:uniqueId val="{0000000E-E5DA-4310-A73F-F8E7B0869046}"/>
                </c:ext>
              </c:extLst>
            </c:dLbl>
            <c:numFmt formatCode="0%" sourceLinked="0"/>
            <c:spPr>
              <a:noFill/>
              <a:ln>
                <a:noFill/>
              </a:ln>
              <a:effectLst/>
            </c:spPr>
            <c:txPr>
              <a:bodyPr/>
              <a:lstStyle/>
              <a:p>
                <a:pPr>
                  <a:defRPr sz="1800" b="0" i="0" u="none" strike="noStrike">
                    <a:solidFill>
                      <a:srgbClr val="FFFFFF"/>
                    </a:solidFill>
                    <a:latin typeface="Helvetica Neue"/>
                  </a:defRPr>
                </a:pPr>
                <a:endParaRPr lang="fr-FR"/>
              </a:p>
            </c:txPr>
            <c:showLegendKey val="0"/>
            <c:showVal val="0"/>
            <c:showCatName val="1"/>
            <c:showSerName val="0"/>
            <c:showPercent val="1"/>
            <c:showBubbleSize val="0"/>
            <c:showLeaderLines val="0"/>
            <c:extLst>
              <c:ext xmlns:c15="http://schemas.microsoft.com/office/drawing/2012/chart" uri="{CE6537A1-D6FC-4f65-9D91-7224C49458BB}"/>
            </c:extLst>
          </c:dLbls>
          <c:cat>
            <c:strRef>
              <c:f>Stat!$E$2:$E$12</c:f>
              <c:strCache>
                <c:ptCount val="11"/>
                <c:pt idx="0">
                  <c:v>4</c:v>
                </c:pt>
                <c:pt idx="1">
                  <c:v>5A</c:v>
                </c:pt>
                <c:pt idx="2">
                  <c:v>5B</c:v>
                </c:pt>
                <c:pt idx="3">
                  <c:v>5C</c:v>
                </c:pt>
                <c:pt idx="4">
                  <c:v>6A</c:v>
                </c:pt>
                <c:pt idx="5">
                  <c:v>6B</c:v>
                </c:pt>
                <c:pt idx="6">
                  <c:v>6C</c:v>
                </c:pt>
                <c:pt idx="7">
                  <c:v>7A</c:v>
                </c:pt>
                <c:pt idx="8">
                  <c:v>7B</c:v>
                </c:pt>
                <c:pt idx="9">
                  <c:v>7C</c:v>
                </c:pt>
                <c:pt idx="10">
                  <c:v>8A</c:v>
                </c:pt>
              </c:strCache>
            </c:strRef>
          </c:cat>
          <c:val>
            <c:numRef>
              <c:f>Stat!$F$2:$F$12</c:f>
              <c:numCache>
                <c:formatCode>General</c:formatCode>
                <c:ptCount val="11"/>
                <c:pt idx="0">
                  <c:v>6</c:v>
                </c:pt>
                <c:pt idx="1">
                  <c:v>5</c:v>
                </c:pt>
                <c:pt idx="2">
                  <c:v>6</c:v>
                </c:pt>
                <c:pt idx="3">
                  <c:v>11</c:v>
                </c:pt>
                <c:pt idx="4">
                  <c:v>11</c:v>
                </c:pt>
                <c:pt idx="5">
                  <c:v>15</c:v>
                </c:pt>
                <c:pt idx="6">
                  <c:v>9</c:v>
                </c:pt>
                <c:pt idx="7">
                  <c:v>8</c:v>
                </c:pt>
                <c:pt idx="8">
                  <c:v>3</c:v>
                </c:pt>
                <c:pt idx="9">
                  <c:v>3</c:v>
                </c:pt>
                <c:pt idx="10">
                  <c:v>2</c:v>
                </c:pt>
              </c:numCache>
            </c:numRef>
          </c:val>
          <c:extLst>
            <c:ext xmlns:c16="http://schemas.microsoft.com/office/drawing/2014/chart" uri="{C3380CC4-5D6E-409C-BE32-E72D297353CC}">
              <c16:uniqueId val="{00000011-E5DA-4310-A73F-F8E7B0869046}"/>
            </c:ext>
          </c:extLst>
        </c:ser>
        <c:dLbls>
          <c:showLegendKey val="0"/>
          <c:showVal val="0"/>
          <c:showCatName val="0"/>
          <c:showSerName val="0"/>
          <c:showPercent val="0"/>
          <c:showBubbleSize val="0"/>
          <c:showLeaderLines val="0"/>
        </c:dLbls>
        <c:firstSliceAng val="0"/>
        <c:holeSize val="51"/>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Comparatif SAE Descartes / Lafontaine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DescartesVsLafontaine!$B$2</c:f>
              <c:strCache>
                <c:ptCount val="1"/>
                <c:pt idx="0">
                  <c:v>Descartes</c:v>
                </c:pt>
              </c:strCache>
            </c:strRef>
          </c:tx>
          <c:spPr>
            <a:solidFill>
              <a:schemeClr val="accent1"/>
            </a:solidFill>
            <a:ln>
              <a:noFill/>
            </a:ln>
            <a:effectLst/>
          </c:spPr>
          <c:invertIfNegative val="0"/>
          <c:cat>
            <c:strRef>
              <c:f>DescartesVsLafontaine!$A$3:$A$13</c:f>
              <c:strCache>
                <c:ptCount val="11"/>
                <c:pt idx="0">
                  <c:v>4</c:v>
                </c:pt>
                <c:pt idx="1">
                  <c:v>5A</c:v>
                </c:pt>
                <c:pt idx="2">
                  <c:v>5B</c:v>
                </c:pt>
                <c:pt idx="3">
                  <c:v>5C</c:v>
                </c:pt>
                <c:pt idx="4">
                  <c:v>6A</c:v>
                </c:pt>
                <c:pt idx="5">
                  <c:v>6B</c:v>
                </c:pt>
                <c:pt idx="6">
                  <c:v>6C</c:v>
                </c:pt>
                <c:pt idx="7">
                  <c:v>7A</c:v>
                </c:pt>
                <c:pt idx="8">
                  <c:v>7B</c:v>
                </c:pt>
                <c:pt idx="9">
                  <c:v>7C</c:v>
                </c:pt>
                <c:pt idx="10">
                  <c:v>8A</c:v>
                </c:pt>
              </c:strCache>
            </c:strRef>
          </c:cat>
          <c:val>
            <c:numRef>
              <c:f>DescartesVsLafontaine!$B$3:$B$13</c:f>
              <c:numCache>
                <c:formatCode>General</c:formatCode>
                <c:ptCount val="11"/>
                <c:pt idx="0">
                  <c:v>7</c:v>
                </c:pt>
                <c:pt idx="1">
                  <c:v>12</c:v>
                </c:pt>
                <c:pt idx="2">
                  <c:v>16</c:v>
                </c:pt>
                <c:pt idx="3">
                  <c:v>8</c:v>
                </c:pt>
                <c:pt idx="4">
                  <c:v>9</c:v>
                </c:pt>
                <c:pt idx="5">
                  <c:v>10</c:v>
                </c:pt>
                <c:pt idx="6">
                  <c:v>3</c:v>
                </c:pt>
                <c:pt idx="7">
                  <c:v>1</c:v>
                </c:pt>
                <c:pt idx="8">
                  <c:v>0</c:v>
                </c:pt>
                <c:pt idx="9">
                  <c:v>0</c:v>
                </c:pt>
                <c:pt idx="10">
                  <c:v>0</c:v>
                </c:pt>
              </c:numCache>
            </c:numRef>
          </c:val>
          <c:extLst>
            <c:ext xmlns:c16="http://schemas.microsoft.com/office/drawing/2014/chart" uri="{C3380CC4-5D6E-409C-BE32-E72D297353CC}">
              <c16:uniqueId val="{00000000-AF4A-48C0-A7A4-BCA2721EF015}"/>
            </c:ext>
          </c:extLst>
        </c:ser>
        <c:ser>
          <c:idx val="1"/>
          <c:order val="1"/>
          <c:tx>
            <c:strRef>
              <c:f>DescartesVsLafontaine!$C$2</c:f>
              <c:strCache>
                <c:ptCount val="1"/>
                <c:pt idx="0">
                  <c:v>Lafontaine</c:v>
                </c:pt>
              </c:strCache>
            </c:strRef>
          </c:tx>
          <c:spPr>
            <a:solidFill>
              <a:schemeClr val="accent2"/>
            </a:solidFill>
            <a:ln>
              <a:noFill/>
            </a:ln>
            <a:effectLst/>
          </c:spPr>
          <c:invertIfNegative val="0"/>
          <c:cat>
            <c:strRef>
              <c:f>DescartesVsLafontaine!$A$3:$A$13</c:f>
              <c:strCache>
                <c:ptCount val="11"/>
                <c:pt idx="0">
                  <c:v>4</c:v>
                </c:pt>
                <c:pt idx="1">
                  <c:v>5A</c:v>
                </c:pt>
                <c:pt idx="2">
                  <c:v>5B</c:v>
                </c:pt>
                <c:pt idx="3">
                  <c:v>5C</c:v>
                </c:pt>
                <c:pt idx="4">
                  <c:v>6A</c:v>
                </c:pt>
                <c:pt idx="5">
                  <c:v>6B</c:v>
                </c:pt>
                <c:pt idx="6">
                  <c:v>6C</c:v>
                </c:pt>
                <c:pt idx="7">
                  <c:v>7A</c:v>
                </c:pt>
                <c:pt idx="8">
                  <c:v>7B</c:v>
                </c:pt>
                <c:pt idx="9">
                  <c:v>7C</c:v>
                </c:pt>
                <c:pt idx="10">
                  <c:v>8A</c:v>
                </c:pt>
              </c:strCache>
            </c:strRef>
          </c:cat>
          <c:val>
            <c:numRef>
              <c:f>DescartesVsLafontaine!$C$3:$C$13</c:f>
              <c:numCache>
                <c:formatCode>General</c:formatCode>
                <c:ptCount val="11"/>
                <c:pt idx="0">
                  <c:v>6</c:v>
                </c:pt>
                <c:pt idx="1">
                  <c:v>5</c:v>
                </c:pt>
                <c:pt idx="2">
                  <c:v>6</c:v>
                </c:pt>
                <c:pt idx="3">
                  <c:v>11</c:v>
                </c:pt>
                <c:pt idx="4">
                  <c:v>11</c:v>
                </c:pt>
                <c:pt idx="5">
                  <c:v>15</c:v>
                </c:pt>
                <c:pt idx="6">
                  <c:v>9</c:v>
                </c:pt>
                <c:pt idx="7">
                  <c:v>8</c:v>
                </c:pt>
                <c:pt idx="8">
                  <c:v>3</c:v>
                </c:pt>
                <c:pt idx="9">
                  <c:v>3</c:v>
                </c:pt>
                <c:pt idx="10">
                  <c:v>2</c:v>
                </c:pt>
              </c:numCache>
            </c:numRef>
          </c:val>
          <c:extLst>
            <c:ext xmlns:c16="http://schemas.microsoft.com/office/drawing/2014/chart" uri="{C3380CC4-5D6E-409C-BE32-E72D297353CC}">
              <c16:uniqueId val="{00000001-AF4A-48C0-A7A4-BCA2721EF015}"/>
            </c:ext>
          </c:extLst>
        </c:ser>
        <c:dLbls>
          <c:showLegendKey val="0"/>
          <c:showVal val="0"/>
          <c:showCatName val="0"/>
          <c:showSerName val="0"/>
          <c:showPercent val="0"/>
          <c:showBubbleSize val="0"/>
        </c:dLbls>
        <c:gapWidth val="219"/>
        <c:overlap val="-27"/>
        <c:axId val="455855800"/>
        <c:axId val="455861376"/>
      </c:barChart>
      <c:catAx>
        <c:axId val="455855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55861376"/>
        <c:crosses val="autoZero"/>
        <c:auto val="1"/>
        <c:lblAlgn val="ctr"/>
        <c:lblOffset val="100"/>
        <c:noMultiLvlLbl val="0"/>
      </c:catAx>
      <c:valAx>
        <c:axId val="455861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55855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Comparatif SAE Descartes / Lafontaine - cumul</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DescartesVsLafontaine!$D$2</c:f>
              <c:strCache>
                <c:ptCount val="1"/>
                <c:pt idx="0">
                  <c:v>Descartes</c:v>
                </c:pt>
              </c:strCache>
            </c:strRef>
          </c:tx>
          <c:spPr>
            <a:solidFill>
              <a:schemeClr val="accent1"/>
            </a:solidFill>
            <a:ln>
              <a:noFill/>
            </a:ln>
            <a:effectLst/>
          </c:spPr>
          <c:invertIfNegative val="0"/>
          <c:cat>
            <c:strRef>
              <c:f>DescartesVsLafontaine!$A$3:$A$13</c:f>
              <c:strCache>
                <c:ptCount val="11"/>
                <c:pt idx="0">
                  <c:v>4</c:v>
                </c:pt>
                <c:pt idx="1">
                  <c:v>5A</c:v>
                </c:pt>
                <c:pt idx="2">
                  <c:v>5B</c:v>
                </c:pt>
                <c:pt idx="3">
                  <c:v>5C</c:v>
                </c:pt>
                <c:pt idx="4">
                  <c:v>6A</c:v>
                </c:pt>
                <c:pt idx="5">
                  <c:v>6B</c:v>
                </c:pt>
                <c:pt idx="6">
                  <c:v>6C</c:v>
                </c:pt>
                <c:pt idx="7">
                  <c:v>7A</c:v>
                </c:pt>
                <c:pt idx="8">
                  <c:v>7B</c:v>
                </c:pt>
                <c:pt idx="9">
                  <c:v>7C</c:v>
                </c:pt>
                <c:pt idx="10">
                  <c:v>8A</c:v>
                </c:pt>
              </c:strCache>
            </c:strRef>
          </c:cat>
          <c:val>
            <c:numRef>
              <c:f>DescartesVsLafontaine!$D$3:$D$13</c:f>
              <c:numCache>
                <c:formatCode>General</c:formatCode>
                <c:ptCount val="11"/>
                <c:pt idx="0">
                  <c:v>7</c:v>
                </c:pt>
                <c:pt idx="1">
                  <c:v>19</c:v>
                </c:pt>
                <c:pt idx="2">
                  <c:v>35</c:v>
                </c:pt>
                <c:pt idx="3">
                  <c:v>43</c:v>
                </c:pt>
                <c:pt idx="4">
                  <c:v>52</c:v>
                </c:pt>
                <c:pt idx="5">
                  <c:v>62</c:v>
                </c:pt>
                <c:pt idx="6">
                  <c:v>65</c:v>
                </c:pt>
                <c:pt idx="7">
                  <c:v>66</c:v>
                </c:pt>
                <c:pt idx="8">
                  <c:v>66</c:v>
                </c:pt>
                <c:pt idx="9">
                  <c:v>66</c:v>
                </c:pt>
                <c:pt idx="10">
                  <c:v>66</c:v>
                </c:pt>
              </c:numCache>
            </c:numRef>
          </c:val>
          <c:extLst>
            <c:ext xmlns:c16="http://schemas.microsoft.com/office/drawing/2014/chart" uri="{C3380CC4-5D6E-409C-BE32-E72D297353CC}">
              <c16:uniqueId val="{00000000-5551-455A-9443-BAA5D8358BDA}"/>
            </c:ext>
          </c:extLst>
        </c:ser>
        <c:ser>
          <c:idx val="1"/>
          <c:order val="1"/>
          <c:tx>
            <c:strRef>
              <c:f>DescartesVsLafontaine!$E$2</c:f>
              <c:strCache>
                <c:ptCount val="1"/>
                <c:pt idx="0">
                  <c:v>Lafontaine</c:v>
                </c:pt>
              </c:strCache>
            </c:strRef>
          </c:tx>
          <c:spPr>
            <a:solidFill>
              <a:schemeClr val="accent2"/>
            </a:solidFill>
            <a:ln>
              <a:noFill/>
            </a:ln>
            <a:effectLst/>
          </c:spPr>
          <c:invertIfNegative val="0"/>
          <c:cat>
            <c:strRef>
              <c:f>DescartesVsLafontaine!$A$3:$A$13</c:f>
              <c:strCache>
                <c:ptCount val="11"/>
                <c:pt idx="0">
                  <c:v>4</c:v>
                </c:pt>
                <c:pt idx="1">
                  <c:v>5A</c:v>
                </c:pt>
                <c:pt idx="2">
                  <c:v>5B</c:v>
                </c:pt>
                <c:pt idx="3">
                  <c:v>5C</c:v>
                </c:pt>
                <c:pt idx="4">
                  <c:v>6A</c:v>
                </c:pt>
                <c:pt idx="5">
                  <c:v>6B</c:v>
                </c:pt>
                <c:pt idx="6">
                  <c:v>6C</c:v>
                </c:pt>
                <c:pt idx="7">
                  <c:v>7A</c:v>
                </c:pt>
                <c:pt idx="8">
                  <c:v>7B</c:v>
                </c:pt>
                <c:pt idx="9">
                  <c:v>7C</c:v>
                </c:pt>
                <c:pt idx="10">
                  <c:v>8A</c:v>
                </c:pt>
              </c:strCache>
            </c:strRef>
          </c:cat>
          <c:val>
            <c:numRef>
              <c:f>DescartesVsLafontaine!$E$3:$E$13</c:f>
              <c:numCache>
                <c:formatCode>General</c:formatCode>
                <c:ptCount val="11"/>
                <c:pt idx="0">
                  <c:v>6</c:v>
                </c:pt>
                <c:pt idx="1">
                  <c:v>11</c:v>
                </c:pt>
                <c:pt idx="2">
                  <c:v>17</c:v>
                </c:pt>
                <c:pt idx="3">
                  <c:v>28</c:v>
                </c:pt>
                <c:pt idx="4">
                  <c:v>39</c:v>
                </c:pt>
                <c:pt idx="5">
                  <c:v>54</c:v>
                </c:pt>
                <c:pt idx="6">
                  <c:v>63</c:v>
                </c:pt>
                <c:pt idx="7">
                  <c:v>71</c:v>
                </c:pt>
                <c:pt idx="8">
                  <c:v>74</c:v>
                </c:pt>
                <c:pt idx="9">
                  <c:v>77</c:v>
                </c:pt>
                <c:pt idx="10">
                  <c:v>79</c:v>
                </c:pt>
              </c:numCache>
            </c:numRef>
          </c:val>
          <c:extLst>
            <c:ext xmlns:c16="http://schemas.microsoft.com/office/drawing/2014/chart" uri="{C3380CC4-5D6E-409C-BE32-E72D297353CC}">
              <c16:uniqueId val="{00000001-5551-455A-9443-BAA5D8358BDA}"/>
            </c:ext>
          </c:extLst>
        </c:ser>
        <c:dLbls>
          <c:showLegendKey val="0"/>
          <c:showVal val="0"/>
          <c:showCatName val="0"/>
          <c:showSerName val="0"/>
          <c:showPercent val="0"/>
          <c:showBubbleSize val="0"/>
        </c:dLbls>
        <c:gapWidth val="219"/>
        <c:overlap val="-27"/>
        <c:axId val="561010744"/>
        <c:axId val="561011728"/>
      </c:barChart>
      <c:catAx>
        <c:axId val="561010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61011728"/>
        <c:crosses val="autoZero"/>
        <c:auto val="1"/>
        <c:lblAlgn val="ctr"/>
        <c:lblOffset val="100"/>
        <c:noMultiLvlLbl val="0"/>
      </c:catAx>
      <c:valAx>
        <c:axId val="561011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61010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99EC19-7ED2-485F-AE31-9A5208D71A12}" type="datetimeFigureOut">
              <a:rPr lang="fr-FR" smtClean="0"/>
              <a:t>24/04/2019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899109-A053-42BB-ADDE-077F625D5CE1}" type="slidenum">
              <a:rPr lang="fr-FR" smtClean="0"/>
              <a:t>‹N°›</a:t>
            </a:fld>
            <a:endParaRPr lang="fr-FR"/>
          </a:p>
        </p:txBody>
      </p:sp>
    </p:spTree>
    <p:extLst>
      <p:ext uri="{BB962C8B-B14F-4D97-AF65-F5344CB8AC3E}">
        <p14:creationId xmlns:p14="http://schemas.microsoft.com/office/powerpoint/2010/main" val="1543333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Mur plutôt facile (bien que cotation « ASPALA ») et orienté grimpeur de niveau moyen</a:t>
            </a:r>
          </a:p>
          <a:p>
            <a:r>
              <a:rPr lang="fr-FR" dirty="0"/>
              <a:t>Presque doubler les voies en 4</a:t>
            </a:r>
          </a:p>
          <a:p>
            <a:r>
              <a:rPr lang="fr-FR" dirty="0"/>
              <a:t>Niveau en 5 qui représentait presque 60% des voies a été diminué au profit des voies en 4(55%)</a:t>
            </a:r>
          </a:p>
          <a:p>
            <a:r>
              <a:rPr lang="fr-FR" dirty="0"/>
              <a:t>Niveau 6/7 est resté constant</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36899109-A053-42BB-ADDE-077F625D5CE1}" type="slidenum">
              <a:rPr lang="fr-FR" smtClean="0"/>
              <a:t>8</a:t>
            </a:fld>
            <a:endParaRPr lang="fr-FR"/>
          </a:p>
        </p:txBody>
      </p:sp>
    </p:spTree>
    <p:extLst>
      <p:ext uri="{BB962C8B-B14F-4D97-AF65-F5344CB8AC3E}">
        <p14:creationId xmlns:p14="http://schemas.microsoft.com/office/powerpoint/2010/main" val="1523522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Mur plutôt facile (bien que cotation « ASPALA ») et orienté grimpeur de niveau moyen</a:t>
            </a:r>
          </a:p>
          <a:p>
            <a:r>
              <a:rPr lang="fr-FR" dirty="0"/>
              <a:t>Presque doubler les voies en 4</a:t>
            </a:r>
          </a:p>
          <a:p>
            <a:r>
              <a:rPr lang="fr-FR" dirty="0"/>
              <a:t>Niveau en 5 qui représentait presque 60% des voies a été diminué au profit des voies en 4(55%)</a:t>
            </a:r>
          </a:p>
          <a:p>
            <a:r>
              <a:rPr lang="fr-FR" dirty="0"/>
              <a:t>Niveau 6/7 est resté constant</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36899109-A053-42BB-ADDE-077F625D5CE1}" type="slidenum">
              <a:rPr lang="fr-FR" smtClean="0"/>
              <a:t>9</a:t>
            </a:fld>
            <a:endParaRPr lang="fr-FR"/>
          </a:p>
        </p:txBody>
      </p:sp>
    </p:spTree>
    <p:extLst>
      <p:ext uri="{BB962C8B-B14F-4D97-AF65-F5344CB8AC3E}">
        <p14:creationId xmlns:p14="http://schemas.microsoft.com/office/powerpoint/2010/main" val="1049453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Mur plutôt facile (bien que cotation « ASPALA ») et orienté grimpeur de niveau moyen</a:t>
            </a:r>
          </a:p>
          <a:p>
            <a:r>
              <a:rPr lang="fr-FR" dirty="0"/>
              <a:t>Presque doubler les voies en 4</a:t>
            </a:r>
          </a:p>
          <a:p>
            <a:r>
              <a:rPr lang="fr-FR" dirty="0"/>
              <a:t>Niveau en 5 qui représentait presque 60% des voies a été diminué au profit des voies en 4(55%)</a:t>
            </a:r>
          </a:p>
          <a:p>
            <a:r>
              <a:rPr lang="fr-FR" dirty="0"/>
              <a:t>Niveau 6/7 est resté constant</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36899109-A053-42BB-ADDE-077F625D5CE1}" type="slidenum">
              <a:rPr lang="fr-FR" smtClean="0"/>
              <a:t>10</a:t>
            </a:fld>
            <a:endParaRPr lang="fr-FR"/>
          </a:p>
        </p:txBody>
      </p:sp>
    </p:spTree>
    <p:extLst>
      <p:ext uri="{BB962C8B-B14F-4D97-AF65-F5344CB8AC3E}">
        <p14:creationId xmlns:p14="http://schemas.microsoft.com/office/powerpoint/2010/main" val="3146753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 style des sous-titres du masque</a:t>
            </a:r>
            <a:endParaRPr lang="en-US" dirty="0"/>
          </a:p>
        </p:txBody>
      </p:sp>
      <p:sp>
        <p:nvSpPr>
          <p:cNvPr id="4" name="Date Placeholder 3"/>
          <p:cNvSpPr>
            <a:spLocks noGrp="1"/>
          </p:cNvSpPr>
          <p:nvPr>
            <p:ph type="dt" sz="half" idx="10"/>
          </p:nvPr>
        </p:nvSpPr>
        <p:spPr/>
        <p:txBody>
          <a:bodyPr/>
          <a:lstStyle/>
          <a:p>
            <a:fld id="{84475E28-5134-4D0A-A654-660A176D0CCC}" type="datetimeFigureOut">
              <a:rPr lang="fr-FR" smtClean="0"/>
              <a:t>24/04/2019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547CF2-EC47-4DA5-B60A-D5755AF1860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4475E28-5134-4D0A-A654-660A176D0CCC}" type="datetimeFigureOut">
              <a:rPr lang="fr-FR" smtClean="0"/>
              <a:t>24/04/2019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547CF2-EC47-4DA5-B60A-D5755AF1860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4475E28-5134-4D0A-A654-660A176D0CCC}" type="datetimeFigureOut">
              <a:rPr lang="fr-FR" smtClean="0"/>
              <a:t>24/04/2019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547CF2-EC47-4DA5-B60A-D5755AF1860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4475E28-5134-4D0A-A654-660A176D0CCC}" type="datetimeFigureOut">
              <a:rPr lang="fr-FR" smtClean="0"/>
              <a:t>24/04/2019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547CF2-EC47-4DA5-B60A-D5755AF1860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les styles du texte du masque</a:t>
            </a:r>
          </a:p>
        </p:txBody>
      </p:sp>
      <p:sp>
        <p:nvSpPr>
          <p:cNvPr id="4" name="Date Placeholder 3"/>
          <p:cNvSpPr>
            <a:spLocks noGrp="1"/>
          </p:cNvSpPr>
          <p:nvPr>
            <p:ph type="dt" sz="half" idx="10"/>
          </p:nvPr>
        </p:nvSpPr>
        <p:spPr/>
        <p:txBody>
          <a:bodyPr/>
          <a:lstStyle/>
          <a:p>
            <a:fld id="{84475E28-5134-4D0A-A654-660A176D0CCC}" type="datetimeFigureOut">
              <a:rPr lang="fr-FR" smtClean="0"/>
              <a:t>24/04/2019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547CF2-EC47-4DA5-B60A-D5755AF1860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4475E28-5134-4D0A-A654-660A176D0CCC}" type="datetimeFigureOut">
              <a:rPr lang="fr-FR" smtClean="0"/>
              <a:t>24/04/2019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547CF2-EC47-4DA5-B60A-D5755AF18605}" type="slidenum">
              <a:rPr lang="fr-FR" smtClean="0"/>
              <a:t>‹N°›</a:t>
            </a:fld>
            <a:endParaRPr lang="fr-FR"/>
          </a:p>
        </p:txBody>
      </p:sp>
      <p:sp>
        <p:nvSpPr>
          <p:cNvPr id="8" name="Title 7"/>
          <p:cNvSpPr>
            <a:spLocks noGrp="1"/>
          </p:cNvSpPr>
          <p:nvPr>
            <p:ph type="title"/>
          </p:nvPr>
        </p:nvSpPr>
        <p:spPr/>
        <p:txBody>
          <a:bodyPr/>
          <a:lstStyle/>
          <a:p>
            <a:r>
              <a:rPr lang="fr-FR"/>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4475E28-5134-4D0A-A654-660A176D0CCC}" type="datetimeFigureOut">
              <a:rPr lang="fr-FR" smtClean="0"/>
              <a:t>24/04/2019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0547CF2-EC47-4DA5-B60A-D5755AF1860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84475E28-5134-4D0A-A654-660A176D0CCC}" type="datetimeFigureOut">
              <a:rPr lang="fr-FR" smtClean="0"/>
              <a:t>24/04/2019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0547CF2-EC47-4DA5-B60A-D5755AF1860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75E28-5134-4D0A-A654-660A176D0CCC}" type="datetimeFigureOut">
              <a:rPr lang="fr-FR" smtClean="0"/>
              <a:t>24/04/2019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0547CF2-EC47-4DA5-B60A-D5755AF1860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a:t>Modifiez les styles du texte du masque</a:t>
            </a:r>
          </a:p>
        </p:txBody>
      </p:sp>
      <p:sp>
        <p:nvSpPr>
          <p:cNvPr id="5" name="Date Placeholder 4"/>
          <p:cNvSpPr>
            <a:spLocks noGrp="1"/>
          </p:cNvSpPr>
          <p:nvPr>
            <p:ph type="dt" sz="half" idx="10"/>
          </p:nvPr>
        </p:nvSpPr>
        <p:spPr/>
        <p:txBody>
          <a:bodyPr/>
          <a:lstStyle/>
          <a:p>
            <a:fld id="{84475E28-5134-4D0A-A654-660A176D0CCC}" type="datetimeFigureOut">
              <a:rPr lang="fr-FR" smtClean="0"/>
              <a:t>24/04/2019</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0547CF2-EC47-4DA5-B60A-D5755AF1860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84475E28-5134-4D0A-A654-660A176D0CCC}" type="datetimeFigureOut">
              <a:rPr lang="fr-FR" smtClean="0"/>
              <a:t>24/04/2019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547CF2-EC47-4DA5-B60A-D5755AF1860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4475E28-5134-4D0A-A654-660A176D0CCC}" type="datetimeFigureOut">
              <a:rPr lang="fr-FR" smtClean="0"/>
              <a:t>24/04/2019</a:t>
            </a:fld>
            <a:endParaRPr lang="fr-F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0547CF2-EC47-4DA5-B60A-D5755AF1860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Pr&#233;sentation%20internet%20et%20communication-1.od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Tresorier-Pr&#233;sentation%20AG-ASPALA.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ASPALA%20(AG%202018)%20-%20Bilan%20commission%20sortie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rot="19140000">
            <a:off x="764020" y="1588402"/>
            <a:ext cx="6081513" cy="1204306"/>
          </a:xfrm>
        </p:spPr>
        <p:txBody>
          <a:bodyPr/>
          <a:lstStyle/>
          <a:p>
            <a:r>
              <a:rPr lang="fr-FR" sz="3600" dirty="0"/>
              <a:t>ASPALA ANTONY ESCALADE </a:t>
            </a:r>
          </a:p>
        </p:txBody>
      </p:sp>
      <p:sp>
        <p:nvSpPr>
          <p:cNvPr id="3" name="Sous-titre 2"/>
          <p:cNvSpPr>
            <a:spLocks noGrp="1"/>
          </p:cNvSpPr>
          <p:nvPr>
            <p:ph type="subTitle" idx="1"/>
          </p:nvPr>
        </p:nvSpPr>
        <p:spPr/>
        <p:txBody>
          <a:bodyPr>
            <a:normAutofit/>
          </a:bodyPr>
          <a:lstStyle/>
          <a:p>
            <a:r>
              <a:rPr lang="fr-FR" sz="1800" dirty="0"/>
              <a:t>Assemblée générale 2019</a:t>
            </a:r>
          </a:p>
        </p:txBody>
      </p:sp>
      <p:pic>
        <p:nvPicPr>
          <p:cNvPr id="1026"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4090764"/>
            <a:ext cx="3827061" cy="2002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698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Commission mur – SAE Lafontaine</a:t>
            </a:r>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6972" y="542596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graphicFrame>
        <p:nvGraphicFramePr>
          <p:cNvPr id="7" name="Graphique 6">
            <a:extLst>
              <a:ext uri="{FF2B5EF4-FFF2-40B4-BE49-F238E27FC236}">
                <a16:creationId xmlns:a16="http://schemas.microsoft.com/office/drawing/2014/main" id="{590994C4-9B61-4476-9CB6-2E078D6528A2}"/>
              </a:ext>
            </a:extLst>
          </p:cNvPr>
          <p:cNvGraphicFramePr>
            <a:graphicFrameLocks/>
          </p:cNvGraphicFramePr>
          <p:nvPr>
            <p:extLst>
              <p:ext uri="{D42A27DB-BD31-4B8C-83A1-F6EECF244321}">
                <p14:modId xmlns:p14="http://schemas.microsoft.com/office/powerpoint/2010/main" val="2259043075"/>
              </p:ext>
            </p:extLst>
          </p:nvPr>
        </p:nvGraphicFramePr>
        <p:xfrm>
          <a:off x="735533" y="1020936"/>
          <a:ext cx="7508875" cy="3632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46427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Commission EPI</a:t>
            </a:r>
          </a:p>
        </p:txBody>
      </p:sp>
      <p:sp>
        <p:nvSpPr>
          <p:cNvPr id="3" name="Espace réservé du contenu 2"/>
          <p:cNvSpPr>
            <a:spLocks noGrp="1"/>
          </p:cNvSpPr>
          <p:nvPr>
            <p:ph idx="1"/>
          </p:nvPr>
        </p:nvSpPr>
        <p:spPr/>
        <p:txBody>
          <a:bodyPr/>
          <a:lstStyle/>
          <a:p>
            <a:pPr marL="342900" lvl="2" indent="-342900">
              <a:spcBef>
                <a:spcPts val="800"/>
              </a:spcBef>
              <a:buNone/>
              <a:defRPr b="0"/>
            </a:pPr>
            <a:r>
              <a:rPr lang="fr-FR" b="1" dirty="0"/>
              <a:t>Gestion et contrôle du matériel à l’aide d’un logiciel de gestion des EPI</a:t>
            </a:r>
          </a:p>
          <a:p>
            <a:pPr marL="342900" lvl="2" indent="-342900">
              <a:spcBef>
                <a:spcPts val="800"/>
              </a:spcBef>
              <a:buNone/>
              <a:defRPr b="0"/>
            </a:pPr>
            <a:endParaRPr lang="fr-FR" dirty="0"/>
          </a:p>
          <a:p>
            <a:pPr lvl="2">
              <a:defRPr b="0"/>
            </a:pPr>
            <a:r>
              <a:rPr lang="fr-FR"/>
              <a:t>En juin 2017 : renouvellement </a:t>
            </a:r>
            <a:r>
              <a:rPr lang="fr-FR" dirty="0"/>
              <a:t>de l’ensemble des cordes de la SAE (coupe, marquage et saisie sur le logiciel EPI de 20 nouvelles cordes) et dons des cordes réformées aux adhérents contre une décharge de non utilisation pour une pratique sportive</a:t>
            </a:r>
          </a:p>
          <a:p>
            <a:pPr lvl="2">
              <a:defRPr b="0"/>
            </a:pPr>
            <a:endParaRPr lang="fr-FR" dirty="0"/>
          </a:p>
          <a:p>
            <a:pPr lvl="2">
              <a:defRPr b="0"/>
            </a:pPr>
            <a:r>
              <a:rPr lang="fr-FR" dirty="0"/>
              <a:t>Saisie sur le logiciel gestion EPI des nouveaux matériels (cordes pour les sorties, baudriers, et descendeurs pour les cours enfants) assuré par Jérémie</a:t>
            </a:r>
          </a:p>
          <a:p>
            <a:pPr lvl="2">
              <a:defRPr b="0"/>
            </a:pPr>
            <a:endParaRPr lang="fr-FR" dirty="0"/>
          </a:p>
          <a:p>
            <a:pPr lvl="2">
              <a:defRPr b="0"/>
            </a:pPr>
            <a:r>
              <a:rPr lang="fr-FR" dirty="0"/>
              <a:t>Contrôle du matériel effectué tout au long de l’année assuré par Jérémie</a:t>
            </a:r>
          </a:p>
          <a:p>
            <a:pPr lvl="2">
              <a:defRPr b="0"/>
            </a:pPr>
            <a:endParaRPr lang="fr-FR" dirty="0"/>
          </a:p>
          <a:p>
            <a:pPr lvl="2">
              <a:defRPr b="0"/>
            </a:pPr>
            <a:endParaRPr lang="fr-FR" dirty="0"/>
          </a:p>
          <a:p>
            <a:pPr lvl="2">
              <a:defRPr b="0"/>
            </a:pPr>
            <a:endParaRPr lang="fr-FR" dirty="0"/>
          </a:p>
          <a:p>
            <a:endParaRPr lang="fr-FR" dirty="0"/>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spTree>
    <p:extLst>
      <p:ext uri="{BB962C8B-B14F-4D97-AF65-F5344CB8AC3E}">
        <p14:creationId xmlns:p14="http://schemas.microsoft.com/office/powerpoint/2010/main" val="2027268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Commission animation et fête</a:t>
            </a:r>
          </a:p>
        </p:txBody>
      </p:sp>
      <p:sp>
        <p:nvSpPr>
          <p:cNvPr id="3" name="Espace réservé du contenu 2"/>
          <p:cNvSpPr>
            <a:spLocks noGrp="1"/>
          </p:cNvSpPr>
          <p:nvPr>
            <p:ph idx="1"/>
          </p:nvPr>
        </p:nvSpPr>
        <p:spPr/>
        <p:txBody>
          <a:bodyPr/>
          <a:lstStyle/>
          <a:p>
            <a:endParaRPr lang="fr-FR" dirty="0"/>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spTree>
    <p:extLst>
      <p:ext uri="{BB962C8B-B14F-4D97-AF65-F5344CB8AC3E}">
        <p14:creationId xmlns:p14="http://schemas.microsoft.com/office/powerpoint/2010/main" val="3683937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Commission internet et communication</a:t>
            </a:r>
          </a:p>
        </p:txBody>
      </p:sp>
      <p:sp>
        <p:nvSpPr>
          <p:cNvPr id="3" name="Espace réservé du contenu 2"/>
          <p:cNvSpPr>
            <a:spLocks noGrp="1"/>
          </p:cNvSpPr>
          <p:nvPr>
            <p:ph idx="1"/>
          </p:nvPr>
        </p:nvSpPr>
        <p:spPr/>
        <p:txBody>
          <a:bodyPr/>
          <a:lstStyle/>
          <a:p>
            <a:r>
              <a:rPr lang="fr-FR" dirty="0">
                <a:hlinkClick r:id="rId2" action="ppaction://hlinkfile"/>
              </a:rPr>
              <a:t>Présentation internet et communication-1.odp</a:t>
            </a:r>
            <a:endParaRPr lang="fr-FR" dirty="0"/>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spTree>
    <p:extLst>
      <p:ext uri="{BB962C8B-B14F-4D97-AF65-F5344CB8AC3E}">
        <p14:creationId xmlns:p14="http://schemas.microsoft.com/office/powerpoint/2010/main" val="4009857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BILAN financier</a:t>
            </a:r>
          </a:p>
        </p:txBody>
      </p:sp>
      <p:sp>
        <p:nvSpPr>
          <p:cNvPr id="3" name="Espace réservé du contenu 2"/>
          <p:cNvSpPr>
            <a:spLocks noGrp="1"/>
          </p:cNvSpPr>
          <p:nvPr>
            <p:ph idx="1"/>
          </p:nvPr>
        </p:nvSpPr>
        <p:spPr/>
        <p:txBody>
          <a:bodyPr/>
          <a:lstStyle/>
          <a:p>
            <a:r>
              <a:rPr lang="fr-FR" dirty="0" err="1">
                <a:hlinkClick r:id="rId2" action="ppaction://hlinkfile"/>
              </a:rPr>
              <a:t>Tresorier</a:t>
            </a:r>
            <a:r>
              <a:rPr lang="fr-FR" dirty="0">
                <a:hlinkClick r:id="rId2" action="ppaction://hlinkfile"/>
              </a:rPr>
              <a:t>-Présentation AG-ASPALA.pdf</a:t>
            </a:r>
            <a:endParaRPr lang="fr-FR" dirty="0"/>
          </a:p>
        </p:txBody>
      </p:sp>
      <p:pic>
        <p:nvPicPr>
          <p:cNvPr id="5"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pied de page 4"/>
          <p:cNvSpPr>
            <a:spLocks noGrp="1"/>
          </p:cNvSpPr>
          <p:nvPr>
            <p:ph type="ftr" sz="quarter" idx="11"/>
          </p:nvPr>
        </p:nvSpPr>
        <p:spPr>
          <a:xfrm>
            <a:off x="3707904" y="6309320"/>
            <a:ext cx="4724400" cy="274320"/>
          </a:xfrm>
        </p:spPr>
        <p:txBody>
          <a:bodyPr/>
          <a:lstStyle/>
          <a:p>
            <a:r>
              <a:rPr lang="fr-FR" sz="1400" dirty="0"/>
              <a:t>Bilan financier</a:t>
            </a:r>
          </a:p>
        </p:txBody>
      </p:sp>
    </p:spTree>
    <p:extLst>
      <p:ext uri="{BB962C8B-B14F-4D97-AF65-F5344CB8AC3E}">
        <p14:creationId xmlns:p14="http://schemas.microsoft.com/office/powerpoint/2010/main" val="2376736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r>
              <a:rPr lang="fr-FR" dirty="0">
                <a:solidFill>
                  <a:schemeClr val="accent3"/>
                </a:solidFill>
              </a:rPr>
              <a:t>Approbation du règlement intérieur</a:t>
            </a:r>
          </a:p>
        </p:txBody>
      </p:sp>
      <p:sp>
        <p:nvSpPr>
          <p:cNvPr id="5" name="Espace réservé du contenu 3"/>
          <p:cNvSpPr>
            <a:spLocks noGrp="1"/>
          </p:cNvSpPr>
          <p:nvPr>
            <p:ph idx="1"/>
          </p:nvPr>
        </p:nvSpPr>
        <p:spPr>
          <a:xfrm>
            <a:off x="822960" y="1100628"/>
            <a:ext cx="7520940" cy="3579849"/>
          </a:xfrm>
        </p:spPr>
        <p:txBody>
          <a:bodyPr/>
          <a:lstStyle/>
          <a:p>
            <a:pPr marL="285750" indent="-285750">
              <a:buClr>
                <a:schemeClr val="accent2"/>
              </a:buClr>
              <a:buFont typeface="Wingdings" panose="05000000000000000000" pitchFamily="2" charset="2"/>
              <a:buChar char="§"/>
            </a:pPr>
            <a:r>
              <a:rPr lang="fr-FR" dirty="0"/>
              <a:t>Le règlement intérieur a été mis à jour pour faire suite au déménagement</a:t>
            </a:r>
          </a:p>
          <a:p>
            <a:pPr marL="285750" indent="-285750">
              <a:buClr>
                <a:schemeClr val="accent2"/>
              </a:buClr>
              <a:buFont typeface="Wingdings" panose="05000000000000000000" pitchFamily="2" charset="2"/>
              <a:buChar char="§"/>
            </a:pPr>
            <a:r>
              <a:rPr lang="fr-FR" dirty="0"/>
              <a:t>Ce nouveau RI vous a été communiqué avant l’AG</a:t>
            </a:r>
          </a:p>
          <a:p>
            <a:pPr marL="285750" indent="-285750">
              <a:buClr>
                <a:schemeClr val="accent2"/>
              </a:buClr>
              <a:buFont typeface="Wingdings" panose="05000000000000000000" pitchFamily="2" charset="2"/>
              <a:buChar char="§"/>
            </a:pPr>
            <a:r>
              <a:rPr lang="fr-FR" dirty="0"/>
              <a:t>Conformément au statut il doit être approuvé en AG  </a:t>
            </a:r>
          </a:p>
        </p:txBody>
      </p:sp>
    </p:spTree>
    <p:extLst>
      <p:ext uri="{BB962C8B-B14F-4D97-AF65-F5344CB8AC3E}">
        <p14:creationId xmlns:p14="http://schemas.microsoft.com/office/powerpoint/2010/main" val="796578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Candidats pour le CA </a:t>
            </a:r>
          </a:p>
        </p:txBody>
      </p:sp>
      <p:pic>
        <p:nvPicPr>
          <p:cNvPr id="9"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10" name="Espace réservé du pied de page 4"/>
          <p:cNvSpPr>
            <a:spLocks noGrp="1"/>
          </p:cNvSpPr>
          <p:nvPr>
            <p:ph type="ftr" sz="quarter" idx="11"/>
          </p:nvPr>
        </p:nvSpPr>
        <p:spPr>
          <a:xfrm>
            <a:off x="6588224" y="5994913"/>
            <a:ext cx="2304256" cy="621696"/>
          </a:xfrm>
        </p:spPr>
        <p:txBody>
          <a:bodyPr/>
          <a:lstStyle/>
          <a:p>
            <a:r>
              <a:rPr lang="fr-FR" sz="1400" dirty="0"/>
              <a:t>Renouvellement </a:t>
            </a:r>
          </a:p>
          <a:p>
            <a:r>
              <a:rPr lang="fr-FR" sz="1400" dirty="0"/>
              <a:t>DES Commissions</a:t>
            </a:r>
          </a:p>
        </p:txBody>
      </p:sp>
      <p:sp>
        <p:nvSpPr>
          <p:cNvPr id="4" name="Espace réservé du contenu 3"/>
          <p:cNvSpPr>
            <a:spLocks noGrp="1"/>
          </p:cNvSpPr>
          <p:nvPr>
            <p:ph idx="1"/>
          </p:nvPr>
        </p:nvSpPr>
        <p:spPr/>
        <p:txBody>
          <a:bodyPr/>
          <a:lstStyle/>
          <a:p>
            <a:pPr marL="285750" indent="-285750">
              <a:buClr>
                <a:schemeClr val="accent2"/>
              </a:buClr>
              <a:buFont typeface="Wingdings" panose="05000000000000000000" pitchFamily="2" charset="2"/>
              <a:buChar char="§"/>
            </a:pPr>
            <a:r>
              <a:rPr lang="fr-FR" dirty="0"/>
              <a:t>BONNEMAISON Olivier</a:t>
            </a:r>
          </a:p>
          <a:p>
            <a:pPr marL="285750" indent="-285750">
              <a:buClr>
                <a:schemeClr val="accent2"/>
              </a:buClr>
              <a:buFont typeface="Wingdings" panose="05000000000000000000" pitchFamily="2" charset="2"/>
              <a:buChar char="§"/>
            </a:pPr>
            <a:r>
              <a:rPr lang="fr-FR" dirty="0"/>
              <a:t>DESFRANCOIS Charles</a:t>
            </a:r>
          </a:p>
          <a:p>
            <a:pPr marL="285750" indent="-285750">
              <a:buClr>
                <a:schemeClr val="accent2"/>
              </a:buClr>
              <a:buFont typeface="Wingdings" panose="05000000000000000000" pitchFamily="2" charset="2"/>
              <a:buChar char="§"/>
            </a:pPr>
            <a:r>
              <a:rPr lang="fr-FR" dirty="0"/>
              <a:t>LEDOUX Benoît</a:t>
            </a:r>
          </a:p>
          <a:p>
            <a:pPr marL="285750" indent="-285750">
              <a:buClr>
                <a:schemeClr val="accent2"/>
              </a:buClr>
              <a:buFont typeface="Wingdings" panose="05000000000000000000" pitchFamily="2" charset="2"/>
              <a:buChar char="§"/>
            </a:pPr>
            <a:r>
              <a:rPr lang="fr-FR" dirty="0"/>
              <a:t>MITSUNAGA </a:t>
            </a:r>
            <a:r>
              <a:rPr lang="fr-FR" dirty="0" err="1"/>
              <a:t>Urara</a:t>
            </a:r>
            <a:endParaRPr lang="fr-FR" dirty="0"/>
          </a:p>
          <a:p>
            <a:pPr marL="285750" indent="-285750">
              <a:buClr>
                <a:schemeClr val="accent2"/>
              </a:buClr>
              <a:buFont typeface="Wingdings" panose="05000000000000000000" pitchFamily="2" charset="2"/>
              <a:buChar char="§"/>
            </a:pPr>
            <a:r>
              <a:rPr lang="fr-FR" dirty="0"/>
              <a:t>PONS Magali</a:t>
            </a:r>
          </a:p>
          <a:p>
            <a:pPr marL="285750" indent="-285750">
              <a:buClr>
                <a:schemeClr val="accent2"/>
              </a:buClr>
              <a:buFont typeface="Wingdings" panose="05000000000000000000" pitchFamily="2" charset="2"/>
              <a:buChar char="§"/>
            </a:pPr>
            <a:r>
              <a:rPr lang="fr-FR" dirty="0"/>
              <a:t>SERIN Thierry</a:t>
            </a:r>
          </a:p>
          <a:p>
            <a:pPr marL="285750" indent="-285750">
              <a:buClr>
                <a:schemeClr val="accent2"/>
              </a:buClr>
              <a:buFont typeface="Wingdings" panose="05000000000000000000" pitchFamily="2" charset="2"/>
              <a:buChar char="§"/>
            </a:pPr>
            <a:r>
              <a:rPr lang="fr-FR" dirty="0"/>
              <a:t>SIMONINI Vincent</a:t>
            </a:r>
          </a:p>
          <a:p>
            <a:pPr marL="285750" indent="-285750">
              <a:buClr>
                <a:schemeClr val="accent2"/>
              </a:buClr>
              <a:buFont typeface="Wingdings" panose="05000000000000000000" pitchFamily="2" charset="2"/>
              <a:buChar char="§"/>
            </a:pPr>
            <a:r>
              <a:rPr lang="fr-FR" dirty="0"/>
              <a:t>TONG Alexandre</a:t>
            </a:r>
          </a:p>
        </p:txBody>
      </p:sp>
    </p:spTree>
    <p:extLst>
      <p:ext uri="{BB962C8B-B14F-4D97-AF65-F5344CB8AC3E}">
        <p14:creationId xmlns:p14="http://schemas.microsoft.com/office/powerpoint/2010/main" val="637517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Espace réservé du contenu 2"/>
          <p:cNvSpPr txBox="1">
            <a:spLocks noGrp="1"/>
          </p:cNvSpPr>
          <p:nvPr>
            <p:ph type="body" idx="1"/>
          </p:nvPr>
        </p:nvSpPr>
        <p:spPr>
          <a:xfrm>
            <a:off x="827584" y="1052736"/>
            <a:ext cx="7520942" cy="4128573"/>
          </a:xfrm>
          <a:prstGeom prst="rect">
            <a:avLst/>
          </a:prstGeom>
        </p:spPr>
        <p:txBody>
          <a:bodyPr>
            <a:noAutofit/>
          </a:bodyPr>
          <a:lstStyle/>
          <a:p>
            <a:pPr marL="0" indent="0" defTabSz="182880">
              <a:lnSpc>
                <a:spcPct val="150000"/>
              </a:lnSpc>
              <a:spcBef>
                <a:spcPts val="0"/>
              </a:spcBef>
              <a:defRPr b="0"/>
            </a:pPr>
            <a:r>
              <a:rPr dirty="0"/>
              <a:t>LA SECURITE AVANT TOUT !</a:t>
            </a:r>
          </a:p>
          <a:p>
            <a:pPr marL="285750" indent="-285750" defTabSz="182880">
              <a:spcBef>
                <a:spcPts val="1200"/>
              </a:spcBef>
              <a:buClr>
                <a:schemeClr val="accent2"/>
              </a:buClr>
              <a:buSzPct val="100000"/>
              <a:buFont typeface="Arial" panose="020B0604020202020204" pitchFamily="34" charset="0"/>
              <a:buChar char="•"/>
              <a:defRPr sz="1280" b="0"/>
            </a:pPr>
            <a:r>
              <a:rPr sz="1400" dirty="0"/>
              <a:t>La </a:t>
            </a:r>
            <a:r>
              <a:rPr sz="1400" b="1" dirty="0" err="1"/>
              <a:t>responsabilité</a:t>
            </a:r>
            <a:r>
              <a:rPr sz="1400" b="1" dirty="0"/>
              <a:t> </a:t>
            </a:r>
            <a:r>
              <a:rPr sz="1400" b="1" u="sng" dirty="0" err="1"/>
              <a:t>pénale</a:t>
            </a:r>
            <a:r>
              <a:rPr sz="1400" dirty="0"/>
              <a:t> des </a:t>
            </a:r>
            <a:r>
              <a:rPr sz="1400" dirty="0" err="1"/>
              <a:t>pratiquants</a:t>
            </a:r>
            <a:r>
              <a:rPr sz="1400" dirty="0"/>
              <a:t> et des </a:t>
            </a:r>
            <a:r>
              <a:rPr sz="1400" dirty="0" err="1"/>
              <a:t>dirigeants</a:t>
            </a:r>
            <a:r>
              <a:rPr sz="1400" dirty="0"/>
              <a:t> du club </a:t>
            </a:r>
            <a:r>
              <a:rPr sz="1400" dirty="0" err="1"/>
              <a:t>peut</a:t>
            </a:r>
            <a:r>
              <a:rPr sz="1400" dirty="0"/>
              <a:t> </a:t>
            </a:r>
            <a:r>
              <a:rPr sz="1400" dirty="0" err="1"/>
              <a:t>être</a:t>
            </a:r>
            <a:r>
              <a:rPr sz="1400" dirty="0"/>
              <a:t> </a:t>
            </a:r>
            <a:r>
              <a:rPr sz="1400" dirty="0" err="1"/>
              <a:t>engagée</a:t>
            </a:r>
            <a:r>
              <a:rPr sz="1400" dirty="0"/>
              <a:t> </a:t>
            </a:r>
            <a:r>
              <a:rPr sz="1400" dirty="0" err="1"/>
              <a:t>en</a:t>
            </a:r>
            <a:r>
              <a:rPr sz="1400" dirty="0"/>
              <a:t> </a:t>
            </a:r>
            <a:r>
              <a:rPr sz="1400" dirty="0" err="1"/>
              <a:t>cas</a:t>
            </a:r>
            <a:r>
              <a:rPr sz="1400" dirty="0"/>
              <a:t> </a:t>
            </a:r>
            <a:r>
              <a:rPr sz="1400" dirty="0" err="1"/>
              <a:t>d’accident</a:t>
            </a:r>
            <a:r>
              <a:rPr sz="1400" dirty="0"/>
              <a:t> </a:t>
            </a:r>
          </a:p>
          <a:p>
            <a:pPr marL="285750" indent="-285750" defTabSz="182880">
              <a:spcBef>
                <a:spcPts val="1200"/>
              </a:spcBef>
              <a:buClr>
                <a:schemeClr val="accent2"/>
              </a:buClr>
              <a:buSzPct val="100000"/>
              <a:buFont typeface="Arial" panose="020B0604020202020204" pitchFamily="34" charset="0"/>
              <a:buChar char="•"/>
              <a:defRPr sz="1280" b="0"/>
            </a:pPr>
            <a:r>
              <a:rPr sz="1400" dirty="0" err="1"/>
              <a:t>En</a:t>
            </a:r>
            <a:r>
              <a:rPr sz="1400" dirty="0"/>
              <a:t> </a:t>
            </a:r>
            <a:r>
              <a:rPr sz="1400" dirty="0" err="1"/>
              <a:t>falaise</a:t>
            </a:r>
            <a:r>
              <a:rPr sz="1400" dirty="0"/>
              <a:t>, le </a:t>
            </a:r>
            <a:r>
              <a:rPr sz="1400" b="1" dirty="0"/>
              <a:t>port du </a:t>
            </a:r>
            <a:r>
              <a:rPr sz="1400" b="1" dirty="0" err="1"/>
              <a:t>casque</a:t>
            </a:r>
            <a:r>
              <a:rPr sz="1400" b="1" dirty="0"/>
              <a:t> </a:t>
            </a:r>
            <a:r>
              <a:rPr sz="1400" b="1" dirty="0" err="1"/>
              <a:t>est</a:t>
            </a:r>
            <a:r>
              <a:rPr sz="1400" b="1" dirty="0"/>
              <a:t> </a:t>
            </a:r>
            <a:r>
              <a:rPr sz="1400" b="1" dirty="0" err="1"/>
              <a:t>obligatoire</a:t>
            </a:r>
            <a:r>
              <a:rPr sz="1400" b="1" dirty="0"/>
              <a:t> pour </a:t>
            </a:r>
            <a:r>
              <a:rPr sz="1400" b="1" dirty="0" err="1"/>
              <a:t>tous</a:t>
            </a:r>
            <a:r>
              <a:rPr sz="1400" dirty="0"/>
              <a:t> : </a:t>
            </a:r>
            <a:r>
              <a:rPr sz="1400" dirty="0" err="1"/>
              <a:t>grimpeurs</a:t>
            </a:r>
            <a:r>
              <a:rPr sz="1400" dirty="0"/>
              <a:t>, </a:t>
            </a:r>
            <a:r>
              <a:rPr sz="1400" dirty="0" err="1"/>
              <a:t>assureurs</a:t>
            </a:r>
            <a:r>
              <a:rPr sz="1400" dirty="0"/>
              <a:t>, </a:t>
            </a:r>
            <a:r>
              <a:rPr sz="1400" dirty="0" err="1"/>
              <a:t>encadrants</a:t>
            </a:r>
            <a:r>
              <a:rPr sz="1400" dirty="0"/>
              <a:t>, et </a:t>
            </a:r>
            <a:r>
              <a:rPr sz="1400" dirty="0" err="1"/>
              <a:t>toutes</a:t>
            </a:r>
            <a:r>
              <a:rPr sz="1400" dirty="0"/>
              <a:t> </a:t>
            </a:r>
            <a:r>
              <a:rPr sz="1400" dirty="0" err="1"/>
              <a:t>personnes</a:t>
            </a:r>
            <a:r>
              <a:rPr sz="1400" dirty="0"/>
              <a:t> non </a:t>
            </a:r>
            <a:r>
              <a:rPr sz="1400" dirty="0" err="1"/>
              <a:t>pratiquantes</a:t>
            </a:r>
            <a:r>
              <a:rPr sz="1400" dirty="0"/>
              <a:t> </a:t>
            </a:r>
            <a:r>
              <a:rPr sz="1400" dirty="0" err="1"/>
              <a:t>stationnant</a:t>
            </a:r>
            <a:r>
              <a:rPr sz="1400" dirty="0"/>
              <a:t> au pied des </a:t>
            </a:r>
            <a:r>
              <a:rPr sz="1400" dirty="0" err="1"/>
              <a:t>voies</a:t>
            </a:r>
            <a:r>
              <a:rPr sz="1400" dirty="0"/>
              <a:t> </a:t>
            </a:r>
          </a:p>
          <a:p>
            <a:pPr marL="285750" indent="-285750" defTabSz="182880">
              <a:spcBef>
                <a:spcPts val="1200"/>
              </a:spcBef>
              <a:buClr>
                <a:schemeClr val="accent2"/>
              </a:buClr>
              <a:buSzPct val="100000"/>
              <a:buFont typeface="Arial" panose="020B0604020202020204" pitchFamily="34" charset="0"/>
              <a:buChar char="•"/>
              <a:defRPr sz="1280" b="0"/>
            </a:pPr>
            <a:r>
              <a:rPr sz="1400" dirty="0"/>
              <a:t>Avant de commencer, </a:t>
            </a:r>
            <a:r>
              <a:rPr sz="1400" b="1" dirty="0" err="1"/>
              <a:t>délover</a:t>
            </a:r>
            <a:r>
              <a:rPr sz="1400" b="1" dirty="0"/>
              <a:t> la </a:t>
            </a:r>
            <a:r>
              <a:rPr sz="1400" b="1" dirty="0" err="1"/>
              <a:t>corde</a:t>
            </a:r>
            <a:r>
              <a:rPr sz="1400" dirty="0"/>
              <a:t> pour </a:t>
            </a:r>
            <a:r>
              <a:rPr sz="1400" dirty="0" err="1"/>
              <a:t>vérifier</a:t>
            </a:r>
            <a:r>
              <a:rPr sz="1400" dirty="0"/>
              <a:t> </a:t>
            </a:r>
            <a:r>
              <a:rPr sz="1400" dirty="0" err="1"/>
              <a:t>qu’elle</a:t>
            </a:r>
            <a:r>
              <a:rPr sz="1400" dirty="0"/>
              <a:t> ne fait pas de </a:t>
            </a:r>
            <a:r>
              <a:rPr sz="1400" dirty="0" err="1"/>
              <a:t>noeud</a:t>
            </a:r>
            <a:r>
              <a:rPr sz="1400" dirty="0"/>
              <a:t>,                                                            difficile et </a:t>
            </a:r>
            <a:r>
              <a:rPr sz="1400" dirty="0" err="1"/>
              <a:t>dangereux</a:t>
            </a:r>
            <a:r>
              <a:rPr sz="1400" dirty="0"/>
              <a:t> à </a:t>
            </a:r>
            <a:r>
              <a:rPr sz="1400" dirty="0" err="1"/>
              <a:t>démêler</a:t>
            </a:r>
            <a:r>
              <a:rPr sz="1400" dirty="0"/>
              <a:t> </a:t>
            </a:r>
            <a:r>
              <a:rPr sz="1400" dirty="0" err="1"/>
              <a:t>quand</a:t>
            </a:r>
            <a:r>
              <a:rPr sz="1400" dirty="0"/>
              <a:t> le </a:t>
            </a:r>
            <a:r>
              <a:rPr sz="1400" dirty="0" err="1"/>
              <a:t>grimpeur</a:t>
            </a:r>
            <a:r>
              <a:rPr sz="1400" dirty="0"/>
              <a:t> </a:t>
            </a:r>
            <a:r>
              <a:rPr sz="1400" dirty="0" err="1"/>
              <a:t>est</a:t>
            </a:r>
            <a:r>
              <a:rPr sz="1400" dirty="0"/>
              <a:t> </a:t>
            </a:r>
            <a:endParaRPr lang="fr-FR" sz="1400" dirty="0"/>
          </a:p>
          <a:p>
            <a:pPr marL="0" indent="0" defTabSz="182880">
              <a:spcBef>
                <a:spcPts val="0"/>
              </a:spcBef>
              <a:buClr>
                <a:schemeClr val="accent2"/>
              </a:buClr>
              <a:buSzPct val="100000"/>
              <a:defRPr sz="1280" b="0"/>
            </a:pPr>
            <a:r>
              <a:rPr lang="fr-FR" sz="1400" dirty="0"/>
              <a:t>	  </a:t>
            </a:r>
            <a:r>
              <a:rPr sz="1400" dirty="0" err="1"/>
              <a:t>en</a:t>
            </a:r>
            <a:r>
              <a:rPr sz="1400" dirty="0"/>
              <a:t> hauteur</a:t>
            </a:r>
          </a:p>
          <a:p>
            <a:pPr marL="285750" indent="-285750" defTabSz="182880">
              <a:spcBef>
                <a:spcPts val="1200"/>
              </a:spcBef>
              <a:buClr>
                <a:schemeClr val="accent2"/>
              </a:buClr>
              <a:buSzPct val="100000"/>
              <a:buFont typeface="Arial" panose="020B0604020202020204" pitchFamily="34" charset="0"/>
              <a:buChar char="•"/>
              <a:defRPr sz="1280" b="0"/>
            </a:pPr>
            <a:r>
              <a:rPr sz="1400" b="1" dirty="0"/>
              <a:t>Double check</a:t>
            </a:r>
            <a:r>
              <a:rPr sz="1400" dirty="0"/>
              <a:t> </a:t>
            </a:r>
            <a:r>
              <a:rPr sz="1400" dirty="0" err="1"/>
              <a:t>avant</a:t>
            </a:r>
            <a:r>
              <a:rPr sz="1400" dirty="0"/>
              <a:t> de </a:t>
            </a:r>
            <a:r>
              <a:rPr sz="1400" dirty="0" err="1"/>
              <a:t>s’élancer</a:t>
            </a:r>
            <a:r>
              <a:rPr sz="1400" dirty="0"/>
              <a:t> </a:t>
            </a:r>
            <a:r>
              <a:rPr sz="1400" dirty="0" err="1"/>
              <a:t>dans</a:t>
            </a:r>
            <a:r>
              <a:rPr sz="1400" dirty="0"/>
              <a:t> </a:t>
            </a:r>
            <a:r>
              <a:rPr sz="1400" dirty="0" err="1"/>
              <a:t>sa</a:t>
            </a:r>
            <a:r>
              <a:rPr sz="1400" dirty="0"/>
              <a:t> </a:t>
            </a:r>
            <a:r>
              <a:rPr sz="1400" dirty="0" err="1"/>
              <a:t>voie</a:t>
            </a:r>
            <a:endParaRPr sz="1400" dirty="0"/>
          </a:p>
          <a:p>
            <a:pPr marL="285750" indent="-285750" defTabSz="182880">
              <a:spcBef>
                <a:spcPts val="1200"/>
              </a:spcBef>
              <a:buClr>
                <a:schemeClr val="accent2"/>
              </a:buClr>
              <a:buFont typeface="Arial" panose="020B0604020202020204" pitchFamily="34" charset="0"/>
              <a:buChar char="•"/>
              <a:defRPr sz="480" b="0"/>
            </a:pPr>
            <a:r>
              <a:rPr sz="1400" b="1" dirty="0" err="1"/>
              <a:t>Nœud</a:t>
            </a:r>
            <a:r>
              <a:rPr sz="1400" b="1" dirty="0"/>
              <a:t> de « 8 </a:t>
            </a:r>
            <a:r>
              <a:rPr sz="1400" b="1" dirty="0" err="1"/>
              <a:t>tressé</a:t>
            </a:r>
            <a:r>
              <a:rPr sz="1400" b="1" dirty="0"/>
              <a:t> »</a:t>
            </a:r>
            <a:r>
              <a:rPr sz="1400" dirty="0"/>
              <a:t>, </a:t>
            </a:r>
            <a:r>
              <a:rPr sz="1400" dirty="0" err="1"/>
              <a:t>serré</a:t>
            </a:r>
            <a:r>
              <a:rPr sz="1400" dirty="0"/>
              <a:t> </a:t>
            </a:r>
            <a:r>
              <a:rPr sz="1400" dirty="0" err="1"/>
              <a:t>près</a:t>
            </a:r>
            <a:r>
              <a:rPr sz="1400" dirty="0"/>
              <a:t> du </a:t>
            </a:r>
            <a:r>
              <a:rPr sz="1400" dirty="0" err="1"/>
              <a:t>harnais</a:t>
            </a:r>
            <a:r>
              <a:rPr sz="1400" dirty="0"/>
              <a:t> + </a:t>
            </a:r>
            <a:r>
              <a:rPr lang="fr-FR" sz="1400" dirty="0"/>
              <a:t> </a:t>
            </a:r>
            <a:r>
              <a:rPr sz="1400" dirty="0"/>
              <a:t>un </a:t>
            </a:r>
            <a:r>
              <a:rPr sz="1400" dirty="0" err="1"/>
              <a:t>nœud</a:t>
            </a:r>
            <a:r>
              <a:rPr sz="1400" dirty="0"/>
              <a:t> </a:t>
            </a:r>
            <a:endParaRPr lang="fr-FR" sz="1400" dirty="0"/>
          </a:p>
          <a:p>
            <a:pPr marL="0" indent="0" defTabSz="182880">
              <a:spcBef>
                <a:spcPts val="0"/>
              </a:spcBef>
              <a:buClr>
                <a:schemeClr val="accent2"/>
              </a:buClr>
              <a:defRPr sz="480" b="0"/>
            </a:pPr>
            <a:r>
              <a:rPr lang="fr-FR" sz="1400" dirty="0"/>
              <a:t>	  </a:t>
            </a:r>
            <a:r>
              <a:rPr sz="1400" dirty="0" err="1"/>
              <a:t>d’arrêt</a:t>
            </a:r>
            <a:r>
              <a:rPr sz="1400" dirty="0"/>
              <a:t> </a:t>
            </a:r>
            <a:r>
              <a:rPr sz="1400" dirty="0" err="1"/>
              <a:t>serré</a:t>
            </a:r>
            <a:r>
              <a:rPr sz="1400" dirty="0"/>
              <a:t> </a:t>
            </a:r>
            <a:r>
              <a:rPr sz="1400" dirty="0" err="1"/>
              <a:t>contre</a:t>
            </a:r>
            <a:r>
              <a:rPr sz="1400" dirty="0"/>
              <a:t> le </a:t>
            </a:r>
            <a:r>
              <a:rPr sz="1400" dirty="0" err="1"/>
              <a:t>nœud</a:t>
            </a:r>
            <a:r>
              <a:rPr sz="1400" dirty="0"/>
              <a:t> principal</a:t>
            </a:r>
          </a:p>
          <a:p>
            <a:pPr marL="285750" indent="-285750" defTabSz="182880">
              <a:spcBef>
                <a:spcPts val="1200"/>
              </a:spcBef>
              <a:buClr>
                <a:schemeClr val="accent2"/>
              </a:buClr>
              <a:buSzPct val="100000"/>
              <a:buFont typeface="Arial" panose="020B0604020202020204" pitchFamily="34" charset="0"/>
              <a:buChar char="•"/>
              <a:defRPr sz="1280" b="0"/>
            </a:pPr>
            <a:r>
              <a:rPr sz="1400" dirty="0" err="1"/>
              <a:t>Toujours</a:t>
            </a:r>
            <a:r>
              <a:rPr sz="1400" dirty="0"/>
              <a:t> </a:t>
            </a:r>
            <a:r>
              <a:rPr sz="1400" dirty="0" err="1"/>
              <a:t>s’assurer</a:t>
            </a:r>
            <a:r>
              <a:rPr sz="1400" dirty="0"/>
              <a:t> </a:t>
            </a:r>
            <a:r>
              <a:rPr sz="1400" dirty="0" err="1"/>
              <a:t>qu’un</a:t>
            </a:r>
            <a:r>
              <a:rPr sz="1400" dirty="0"/>
              <a:t> </a:t>
            </a:r>
            <a:r>
              <a:rPr sz="1400" b="1" dirty="0" err="1"/>
              <a:t>nœud</a:t>
            </a:r>
            <a:r>
              <a:rPr sz="1400" b="1" dirty="0"/>
              <a:t> </a:t>
            </a:r>
            <a:r>
              <a:rPr sz="1400" b="1" dirty="0" err="1"/>
              <a:t>est</a:t>
            </a:r>
            <a:r>
              <a:rPr sz="1400" b="1" dirty="0"/>
              <a:t> </a:t>
            </a:r>
            <a:r>
              <a:rPr sz="1400" b="1" dirty="0" err="1"/>
              <a:t>réalisé</a:t>
            </a:r>
            <a:r>
              <a:rPr sz="1400" b="1" dirty="0"/>
              <a:t> </a:t>
            </a:r>
            <a:r>
              <a:rPr sz="1400" b="1" dirty="0" err="1"/>
              <a:t>en</a:t>
            </a:r>
            <a:r>
              <a:rPr sz="1400" b="1" dirty="0"/>
              <a:t> bout de </a:t>
            </a:r>
            <a:r>
              <a:rPr sz="1400" b="1" dirty="0" err="1"/>
              <a:t>corde</a:t>
            </a:r>
            <a:r>
              <a:rPr sz="1400" dirty="0"/>
              <a:t>   </a:t>
            </a:r>
          </a:p>
          <a:p>
            <a:pPr marL="0" indent="0" defTabSz="182880">
              <a:lnSpc>
                <a:spcPts val="1100"/>
              </a:lnSpc>
              <a:spcBef>
                <a:spcPts val="0"/>
              </a:spcBef>
              <a:defRPr sz="480" b="0">
                <a:latin typeface="Times"/>
                <a:ea typeface="Times"/>
                <a:cs typeface="Times"/>
                <a:sym typeface="Times"/>
              </a:defRPr>
            </a:pPr>
            <a:endParaRPr sz="1400" dirty="0"/>
          </a:p>
          <a:p>
            <a:pPr marL="128336" indent="-128336" defTabSz="182880">
              <a:lnSpc>
                <a:spcPts val="3000"/>
              </a:lnSpc>
              <a:spcBef>
                <a:spcPts val="400"/>
              </a:spcBef>
              <a:buSzPct val="100000"/>
              <a:buChar char="•"/>
              <a:defRPr sz="1280" b="0"/>
            </a:pPr>
            <a:endParaRPr sz="1400" dirty="0"/>
          </a:p>
          <a:p>
            <a:pPr marL="0" indent="0" defTabSz="182880">
              <a:lnSpc>
                <a:spcPts val="1100"/>
              </a:lnSpc>
              <a:spcBef>
                <a:spcPts val="0"/>
              </a:spcBef>
              <a:defRPr sz="480" b="0"/>
            </a:pPr>
            <a:r>
              <a:rPr sz="1400" dirty="0"/>
              <a:t> </a:t>
            </a:r>
          </a:p>
          <a:p>
            <a:pPr marL="0" indent="0" defTabSz="182880">
              <a:lnSpc>
                <a:spcPts val="3700"/>
              </a:lnSpc>
              <a:spcBef>
                <a:spcPts val="400"/>
              </a:spcBef>
              <a:defRPr b="0"/>
            </a:pPr>
            <a:endParaRPr sz="1400" dirty="0"/>
          </a:p>
          <a:p>
            <a:pPr marL="0" indent="0" defTabSz="182880">
              <a:lnSpc>
                <a:spcPts val="3700"/>
              </a:lnSpc>
              <a:spcBef>
                <a:spcPts val="400"/>
              </a:spcBef>
              <a:defRPr b="0"/>
            </a:pPr>
            <a:endParaRPr sz="1400" dirty="0"/>
          </a:p>
          <a:p>
            <a:pPr marL="0" indent="0" defTabSz="182880">
              <a:lnSpc>
                <a:spcPts val="3700"/>
              </a:lnSpc>
              <a:spcBef>
                <a:spcPts val="400"/>
              </a:spcBef>
              <a:defRPr b="0"/>
            </a:pPr>
            <a:endParaRPr sz="1400" dirty="0"/>
          </a:p>
          <a:p>
            <a:pPr marL="0" indent="0" defTabSz="182880">
              <a:lnSpc>
                <a:spcPts val="3700"/>
              </a:lnSpc>
              <a:spcBef>
                <a:spcPts val="400"/>
              </a:spcBef>
              <a:defRPr b="0"/>
            </a:pPr>
            <a:endParaRPr sz="1400" dirty="0"/>
          </a:p>
          <a:p>
            <a:pPr marL="0" indent="0" defTabSz="182880">
              <a:lnSpc>
                <a:spcPts val="3700"/>
              </a:lnSpc>
              <a:spcBef>
                <a:spcPts val="400"/>
              </a:spcBef>
              <a:defRPr b="0"/>
            </a:pPr>
            <a:endParaRPr sz="1400" dirty="0"/>
          </a:p>
          <a:p>
            <a:pPr marL="0" indent="0" defTabSz="182880">
              <a:lnSpc>
                <a:spcPts val="3700"/>
              </a:lnSpc>
              <a:spcBef>
                <a:spcPts val="400"/>
              </a:spcBef>
              <a:defRPr b="0"/>
            </a:pPr>
            <a:r>
              <a:rPr sz="1400" dirty="0"/>
              <a:t>LA SECURITE AVANT TOUT... QUELQUES RAPPELS </a:t>
            </a:r>
          </a:p>
          <a:p>
            <a:pPr marL="0" indent="0" defTabSz="182880">
              <a:lnSpc>
                <a:spcPts val="1100"/>
              </a:lnSpc>
              <a:spcBef>
                <a:spcPts val="0"/>
              </a:spcBef>
              <a:defRPr sz="480" b="0"/>
            </a:pPr>
            <a:endParaRPr sz="1400" dirty="0"/>
          </a:p>
          <a:p>
            <a:pPr marL="0" indent="0" defTabSz="182880">
              <a:lnSpc>
                <a:spcPts val="4000"/>
              </a:lnSpc>
              <a:spcBef>
                <a:spcPts val="400"/>
              </a:spcBef>
              <a:defRPr sz="1706" b="0"/>
            </a:pPr>
            <a:r>
              <a:rPr sz="1400" dirty="0"/>
              <a:t>A </a:t>
            </a:r>
            <a:r>
              <a:rPr sz="1400" dirty="0" err="1"/>
              <a:t>proscrire</a:t>
            </a:r>
            <a:r>
              <a:rPr sz="1400" dirty="0"/>
              <a:t> ! les </a:t>
            </a:r>
            <a:r>
              <a:rPr sz="1400" dirty="0" err="1"/>
              <a:t>scénarios</a:t>
            </a:r>
            <a:r>
              <a:rPr sz="1400" dirty="0"/>
              <a:t> de danger : </a:t>
            </a:r>
          </a:p>
          <a:p>
            <a:pPr marL="0" indent="0" defTabSz="182880">
              <a:lnSpc>
                <a:spcPts val="3000"/>
              </a:lnSpc>
              <a:spcBef>
                <a:spcPts val="400"/>
              </a:spcBef>
              <a:defRPr sz="1280" b="0"/>
            </a:pPr>
            <a:r>
              <a:rPr sz="1400" dirty="0"/>
              <a:t>• </a:t>
            </a:r>
            <a:r>
              <a:rPr sz="1400" dirty="0" err="1"/>
              <a:t>Enleversalongesansvérifierquesonassureuramisentensionla</a:t>
            </a:r>
            <a:r>
              <a:rPr sz="1400" dirty="0"/>
              <a:t> </a:t>
            </a:r>
            <a:r>
              <a:rPr sz="1400" dirty="0" err="1"/>
              <a:t>corde</a:t>
            </a:r>
            <a:r>
              <a:rPr sz="1400" dirty="0"/>
              <a:t>, </a:t>
            </a:r>
            <a:r>
              <a:rPr sz="1400" dirty="0" err="1"/>
              <a:t>en</a:t>
            </a:r>
            <a:r>
              <a:rPr sz="1400" dirty="0"/>
              <a:t> </a:t>
            </a:r>
            <a:r>
              <a:rPr sz="1400" dirty="0" err="1"/>
              <a:t>cas</a:t>
            </a:r>
            <a:r>
              <a:rPr sz="1400" dirty="0"/>
              <a:t> </a:t>
            </a:r>
            <a:r>
              <a:rPr sz="1400" dirty="0" err="1"/>
              <a:t>d'inattention</a:t>
            </a:r>
            <a:r>
              <a:rPr sz="1400" dirty="0"/>
              <a:t> de </a:t>
            </a:r>
            <a:r>
              <a:rPr sz="1400" dirty="0" err="1"/>
              <a:t>l'assureur</a:t>
            </a:r>
            <a:r>
              <a:rPr sz="1400" dirty="0"/>
              <a:t> </a:t>
            </a:r>
            <a:r>
              <a:rPr sz="1400" dirty="0" err="1"/>
              <a:t>risque</a:t>
            </a:r>
            <a:r>
              <a:rPr sz="1400" dirty="0"/>
              <a:t> de chute au sol ; </a:t>
            </a:r>
          </a:p>
          <a:p>
            <a:pPr marL="0" indent="0" defTabSz="182880">
              <a:lnSpc>
                <a:spcPts val="1100"/>
              </a:lnSpc>
              <a:spcBef>
                <a:spcPts val="0"/>
              </a:spcBef>
              <a:defRPr sz="480" b="0"/>
            </a:pPr>
            <a:r>
              <a:rPr sz="1400" dirty="0"/>
              <a:t> </a:t>
            </a:r>
          </a:p>
          <a:p>
            <a:pPr marL="0" indent="0" defTabSz="182880">
              <a:lnSpc>
                <a:spcPts val="3000"/>
              </a:lnSpc>
              <a:spcBef>
                <a:spcPts val="400"/>
              </a:spcBef>
              <a:defRPr sz="1280" b="0"/>
            </a:pPr>
            <a:r>
              <a:rPr sz="1400" dirty="0"/>
              <a:t>• </a:t>
            </a:r>
            <a:r>
              <a:rPr sz="1400" dirty="0" err="1"/>
              <a:t>Mettreledoigtdansl’œild’unpointd’ancrage:encasdechute</a:t>
            </a:r>
            <a:r>
              <a:rPr sz="1400" dirty="0"/>
              <a:t>, </a:t>
            </a:r>
            <a:r>
              <a:rPr sz="1400" dirty="0" err="1"/>
              <a:t>risque</a:t>
            </a:r>
            <a:r>
              <a:rPr sz="1400" dirty="0"/>
              <a:t> </a:t>
            </a:r>
            <a:r>
              <a:rPr sz="1400" dirty="0" err="1"/>
              <a:t>d’arrachement</a:t>
            </a:r>
            <a:r>
              <a:rPr sz="1400" dirty="0"/>
              <a:t> du </a:t>
            </a:r>
            <a:r>
              <a:rPr sz="1400" dirty="0" err="1"/>
              <a:t>doigt</a:t>
            </a:r>
            <a:r>
              <a:rPr sz="1400" dirty="0"/>
              <a:t> ; </a:t>
            </a:r>
          </a:p>
          <a:p>
            <a:pPr marL="0" indent="0" defTabSz="182880">
              <a:lnSpc>
                <a:spcPts val="1100"/>
              </a:lnSpc>
              <a:spcBef>
                <a:spcPts val="0"/>
              </a:spcBef>
              <a:defRPr sz="480" b="0"/>
            </a:pPr>
            <a:endParaRPr sz="1400" dirty="0"/>
          </a:p>
          <a:p>
            <a:pPr marL="182880" indent="-182880" defTabSz="182880">
              <a:lnSpc>
                <a:spcPts val="3000"/>
              </a:lnSpc>
              <a:spcBef>
                <a:spcPts val="1200"/>
              </a:spcBef>
              <a:tabLst>
                <a:tab pos="50800" algn="l"/>
                <a:tab pos="177800" algn="l"/>
              </a:tabLst>
              <a:defRPr sz="1280" b="0"/>
            </a:pPr>
            <a:r>
              <a:rPr sz="1400" dirty="0"/>
              <a:t>	•	</a:t>
            </a:r>
            <a:r>
              <a:rPr sz="1400" dirty="0" err="1"/>
              <a:t>Assurerassisouallongéausol</a:t>
            </a:r>
            <a:r>
              <a:rPr sz="1400" dirty="0"/>
              <a:t>(</a:t>
            </a:r>
            <a:r>
              <a:rPr sz="1400" dirty="0" err="1"/>
              <a:t>cf.pagesuivante</a:t>
            </a:r>
            <a:r>
              <a:rPr sz="1400" dirty="0"/>
              <a:t>...); </a:t>
            </a:r>
            <a:br>
              <a:rPr sz="1400" dirty="0"/>
            </a:br>
            <a:endParaRPr sz="1400" dirty="0"/>
          </a:p>
          <a:p>
            <a:pPr marL="182880" indent="-182880" defTabSz="182880">
              <a:lnSpc>
                <a:spcPts val="3000"/>
              </a:lnSpc>
              <a:spcBef>
                <a:spcPts val="1200"/>
              </a:spcBef>
              <a:tabLst>
                <a:tab pos="50800" algn="l"/>
                <a:tab pos="177800" algn="l"/>
              </a:tabLst>
              <a:defRPr sz="1280" b="0"/>
            </a:pPr>
            <a:r>
              <a:rPr sz="1400" dirty="0"/>
              <a:t>	•	</a:t>
            </a:r>
            <a:r>
              <a:rPr sz="1400" dirty="0" err="1"/>
              <a:t>Assureràunedistancedéraisonnabledupieddelavoie</a:t>
            </a:r>
            <a:r>
              <a:rPr sz="1400" dirty="0"/>
              <a:t>(trop </a:t>
            </a:r>
            <a:br>
              <a:rPr sz="1400" dirty="0"/>
            </a:br>
            <a:endParaRPr sz="1400" dirty="0"/>
          </a:p>
          <a:p>
            <a:pPr marL="0" indent="0" defTabSz="182880">
              <a:lnSpc>
                <a:spcPts val="1100"/>
              </a:lnSpc>
              <a:spcBef>
                <a:spcPts val="0"/>
              </a:spcBef>
              <a:defRPr sz="480" b="0"/>
            </a:pPr>
            <a:r>
              <a:rPr sz="1400" dirty="0"/>
              <a:t> </a:t>
            </a:r>
          </a:p>
          <a:p>
            <a:pPr marL="0" indent="0" defTabSz="182880">
              <a:lnSpc>
                <a:spcPts val="3000"/>
              </a:lnSpc>
              <a:spcBef>
                <a:spcPts val="400"/>
              </a:spcBef>
              <a:defRPr sz="1280" b="0"/>
            </a:pPr>
            <a:r>
              <a:rPr sz="1400" dirty="0" err="1"/>
              <a:t>éloigné</a:t>
            </a:r>
            <a:r>
              <a:rPr sz="1400" dirty="0"/>
              <a:t>) rend </a:t>
            </a:r>
            <a:r>
              <a:rPr sz="1400" dirty="0" err="1"/>
              <a:t>inopérant</a:t>
            </a:r>
            <a:r>
              <a:rPr sz="1400" dirty="0"/>
              <a:t> </a:t>
            </a:r>
            <a:r>
              <a:rPr sz="1400" dirty="0" err="1"/>
              <a:t>l’assurage</a:t>
            </a:r>
            <a:r>
              <a:rPr sz="1400" dirty="0"/>
              <a:t> ; </a:t>
            </a:r>
          </a:p>
          <a:p>
            <a:pPr marL="0" indent="0" defTabSz="182880">
              <a:lnSpc>
                <a:spcPts val="1100"/>
              </a:lnSpc>
              <a:spcBef>
                <a:spcPts val="0"/>
              </a:spcBef>
              <a:defRPr sz="480" b="0"/>
            </a:pPr>
            <a:endParaRPr sz="1400" dirty="0"/>
          </a:p>
          <a:p>
            <a:pPr marL="0" indent="0" defTabSz="182880">
              <a:lnSpc>
                <a:spcPts val="3000"/>
              </a:lnSpc>
              <a:spcBef>
                <a:spcPts val="400"/>
              </a:spcBef>
              <a:defRPr sz="1280" b="0"/>
            </a:pPr>
            <a:r>
              <a:rPr sz="1400" dirty="0"/>
              <a:t>• </a:t>
            </a:r>
            <a:r>
              <a:rPr sz="1400" dirty="0" err="1"/>
              <a:t>Laforcedel’habitude,lesentimentd’expertisedugrimpeuretde</a:t>
            </a:r>
            <a:r>
              <a:rPr sz="1400" dirty="0"/>
              <a:t> </a:t>
            </a:r>
            <a:r>
              <a:rPr sz="1400" dirty="0" err="1"/>
              <a:t>l’assureur</a:t>
            </a:r>
            <a:r>
              <a:rPr sz="1400" dirty="0"/>
              <a:t> </a:t>
            </a:r>
            <a:r>
              <a:rPr sz="1400" dirty="0" err="1"/>
              <a:t>entraînent</a:t>
            </a:r>
            <a:r>
              <a:rPr sz="1400" dirty="0"/>
              <a:t> </a:t>
            </a:r>
            <a:r>
              <a:rPr sz="1400" dirty="0" err="1"/>
              <a:t>parfois</a:t>
            </a:r>
            <a:r>
              <a:rPr sz="1400" dirty="0"/>
              <a:t> </a:t>
            </a:r>
            <a:r>
              <a:rPr sz="1400" dirty="0" err="1"/>
              <a:t>une</a:t>
            </a:r>
            <a:r>
              <a:rPr sz="1400" dirty="0"/>
              <a:t> </a:t>
            </a:r>
            <a:r>
              <a:rPr sz="1400" dirty="0" err="1"/>
              <a:t>baisse</a:t>
            </a:r>
            <a:r>
              <a:rPr sz="1400" dirty="0"/>
              <a:t> de vigilance et </a:t>
            </a:r>
            <a:r>
              <a:rPr sz="1400" dirty="0" err="1"/>
              <a:t>d’attention</a:t>
            </a:r>
            <a:r>
              <a:rPr sz="1400" dirty="0"/>
              <a:t>. Il </a:t>
            </a:r>
            <a:r>
              <a:rPr sz="1400" dirty="0" err="1"/>
              <a:t>convient</a:t>
            </a:r>
            <a:r>
              <a:rPr sz="1400" dirty="0"/>
              <a:t> de </a:t>
            </a:r>
            <a:r>
              <a:rPr sz="1400" dirty="0" err="1"/>
              <a:t>rester</a:t>
            </a:r>
            <a:r>
              <a:rPr sz="1400" dirty="0"/>
              <a:t> </a:t>
            </a:r>
            <a:r>
              <a:rPr sz="1400" dirty="0" err="1"/>
              <a:t>attentif</a:t>
            </a:r>
            <a:r>
              <a:rPr sz="1400" dirty="0"/>
              <a:t> </a:t>
            </a:r>
            <a:r>
              <a:rPr sz="1400" dirty="0" err="1"/>
              <a:t>quel</a:t>
            </a:r>
            <a:r>
              <a:rPr sz="1400" dirty="0"/>
              <a:t> que </a:t>
            </a:r>
            <a:r>
              <a:rPr sz="1400" dirty="0" err="1"/>
              <a:t>soit</a:t>
            </a:r>
            <a:r>
              <a:rPr sz="1400" dirty="0"/>
              <a:t> son </a:t>
            </a:r>
            <a:r>
              <a:rPr sz="1400" dirty="0" err="1"/>
              <a:t>niveau</a:t>
            </a:r>
            <a:r>
              <a:rPr sz="1400" dirty="0"/>
              <a:t> </a:t>
            </a:r>
            <a:r>
              <a:rPr sz="1400" dirty="0" err="1"/>
              <a:t>d’expertise</a:t>
            </a:r>
            <a:r>
              <a:rPr sz="1400" dirty="0"/>
              <a:t> : la </a:t>
            </a:r>
            <a:r>
              <a:rPr sz="1400" dirty="0" err="1"/>
              <a:t>moindre</a:t>
            </a:r>
            <a:r>
              <a:rPr sz="1400" dirty="0"/>
              <a:t> </a:t>
            </a:r>
            <a:r>
              <a:rPr sz="1400" dirty="0" err="1"/>
              <a:t>erreur</a:t>
            </a:r>
            <a:r>
              <a:rPr sz="1400" dirty="0"/>
              <a:t> </a:t>
            </a:r>
            <a:r>
              <a:rPr sz="1400" dirty="0" err="1"/>
              <a:t>peut</a:t>
            </a:r>
            <a:r>
              <a:rPr sz="1400" dirty="0"/>
              <a:t> </a:t>
            </a:r>
            <a:r>
              <a:rPr sz="1400" dirty="0" err="1"/>
              <a:t>avoir</a:t>
            </a:r>
            <a:r>
              <a:rPr sz="1400" dirty="0"/>
              <a:t> des </a:t>
            </a:r>
            <a:r>
              <a:rPr sz="1400" dirty="0" err="1"/>
              <a:t>conséquences</a:t>
            </a:r>
            <a:r>
              <a:rPr sz="1400" dirty="0"/>
              <a:t> </a:t>
            </a:r>
            <a:r>
              <a:rPr sz="1400" dirty="0" err="1"/>
              <a:t>particulièrement</a:t>
            </a:r>
            <a:r>
              <a:rPr sz="1400" dirty="0"/>
              <a:t> graves. </a:t>
            </a:r>
          </a:p>
          <a:p>
            <a:pPr marL="0" indent="0" defTabSz="182880">
              <a:lnSpc>
                <a:spcPts val="1100"/>
              </a:lnSpc>
              <a:spcBef>
                <a:spcPts val="0"/>
              </a:spcBef>
              <a:defRPr sz="480" b="0"/>
            </a:pPr>
            <a:r>
              <a:rPr sz="1400" dirty="0"/>
              <a:t>   </a:t>
            </a:r>
          </a:p>
          <a:p>
            <a:pPr marL="0" indent="0" defTabSz="182880">
              <a:lnSpc>
                <a:spcPts val="3700"/>
              </a:lnSpc>
              <a:spcBef>
                <a:spcPts val="400"/>
              </a:spcBef>
              <a:defRPr b="0"/>
            </a:pPr>
            <a:r>
              <a:rPr sz="1400" dirty="0"/>
              <a:t>LA SECURITE AVANT TOUT... QUELQUES RAPPELS </a:t>
            </a:r>
          </a:p>
          <a:p>
            <a:pPr marL="0" indent="0" defTabSz="182880">
              <a:lnSpc>
                <a:spcPts val="4000"/>
              </a:lnSpc>
              <a:spcBef>
                <a:spcPts val="400"/>
              </a:spcBef>
              <a:defRPr sz="1706" b="0"/>
            </a:pPr>
            <a:r>
              <a:rPr sz="1400" dirty="0"/>
              <a:t>Attention aux situations </a:t>
            </a:r>
            <a:r>
              <a:rPr sz="1400" dirty="0" err="1"/>
              <a:t>nécessitant</a:t>
            </a:r>
            <a:r>
              <a:rPr sz="1400" dirty="0"/>
              <a:t> </a:t>
            </a:r>
            <a:r>
              <a:rPr sz="1400" dirty="0" err="1"/>
              <a:t>une</a:t>
            </a:r>
            <a:r>
              <a:rPr sz="1400" dirty="0"/>
              <a:t> vigilance accrue : </a:t>
            </a:r>
          </a:p>
          <a:p>
            <a:pPr marL="0" indent="0" defTabSz="182880">
              <a:lnSpc>
                <a:spcPts val="1100"/>
              </a:lnSpc>
              <a:spcBef>
                <a:spcPts val="0"/>
              </a:spcBef>
              <a:defRPr sz="480" b="0"/>
            </a:pPr>
            <a:r>
              <a:rPr sz="1400" dirty="0"/>
              <a:t> </a:t>
            </a:r>
          </a:p>
          <a:p>
            <a:pPr marL="0" indent="0" defTabSz="182880">
              <a:lnSpc>
                <a:spcPts val="2500"/>
              </a:lnSpc>
              <a:spcBef>
                <a:spcPts val="400"/>
              </a:spcBef>
              <a:defRPr sz="1066" b="0"/>
            </a:pPr>
            <a:r>
              <a:rPr sz="1400" dirty="0"/>
              <a:t>• Sur-</a:t>
            </a:r>
            <a:r>
              <a:rPr sz="1400" dirty="0" err="1"/>
              <a:t>fréquentation</a:t>
            </a:r>
            <a:r>
              <a:rPr sz="1400" dirty="0"/>
              <a:t> et bruits </a:t>
            </a:r>
            <a:r>
              <a:rPr sz="1400" dirty="0" err="1"/>
              <a:t>importants</a:t>
            </a:r>
            <a:r>
              <a:rPr sz="1400" dirty="0"/>
              <a:t> </a:t>
            </a:r>
          </a:p>
          <a:p>
            <a:pPr marL="0" indent="0" defTabSz="182880">
              <a:lnSpc>
                <a:spcPts val="2500"/>
              </a:lnSpc>
              <a:spcBef>
                <a:spcPts val="400"/>
              </a:spcBef>
              <a:defRPr sz="1066" b="0"/>
            </a:pPr>
            <a:r>
              <a:rPr sz="1400" dirty="0"/>
              <a:t>• </a:t>
            </a:r>
            <a:r>
              <a:rPr sz="1400" dirty="0" err="1"/>
              <a:t>Disparité</a:t>
            </a:r>
            <a:r>
              <a:rPr sz="1400" dirty="0"/>
              <a:t> de </a:t>
            </a:r>
            <a:r>
              <a:rPr sz="1400" dirty="0" err="1"/>
              <a:t>poids</a:t>
            </a:r>
            <a:r>
              <a:rPr sz="1400" dirty="0"/>
              <a:t> entre les </a:t>
            </a:r>
            <a:r>
              <a:rPr sz="1400" dirty="0" err="1"/>
              <a:t>partenaires</a:t>
            </a:r>
            <a:r>
              <a:rPr sz="1400" dirty="0"/>
              <a:t> </a:t>
            </a:r>
          </a:p>
          <a:p>
            <a:pPr marL="0" indent="0" defTabSz="182880">
              <a:lnSpc>
                <a:spcPts val="2500"/>
              </a:lnSpc>
              <a:spcBef>
                <a:spcPts val="400"/>
              </a:spcBef>
              <a:defRPr sz="1066" b="0"/>
            </a:pPr>
            <a:r>
              <a:rPr sz="1400" dirty="0"/>
              <a:t>• Ambiance dilettante (discussion entre </a:t>
            </a:r>
            <a:r>
              <a:rPr sz="1400" dirty="0" err="1"/>
              <a:t>assureur</a:t>
            </a:r>
            <a:r>
              <a:rPr sz="1400" dirty="0"/>
              <a:t> et </a:t>
            </a:r>
            <a:r>
              <a:rPr sz="1400" dirty="0" err="1"/>
              <a:t>copains</a:t>
            </a:r>
            <a:r>
              <a:rPr sz="1400" dirty="0"/>
              <a:t> au pied de la </a:t>
            </a:r>
            <a:r>
              <a:rPr sz="1400" dirty="0" err="1"/>
              <a:t>voie</a:t>
            </a:r>
            <a:r>
              <a:rPr sz="1400" dirty="0"/>
              <a:t> au lieu de </a:t>
            </a:r>
            <a:r>
              <a:rPr sz="1400" dirty="0" err="1"/>
              <a:t>suivre</a:t>
            </a:r>
            <a:r>
              <a:rPr sz="1400" dirty="0"/>
              <a:t> le </a:t>
            </a:r>
            <a:r>
              <a:rPr sz="1400" dirty="0" err="1"/>
              <a:t>grimpeur</a:t>
            </a:r>
            <a:r>
              <a:rPr sz="1400" dirty="0"/>
              <a:t>) ; </a:t>
            </a:r>
          </a:p>
          <a:p>
            <a:pPr marL="0" indent="0" defTabSz="182880">
              <a:lnSpc>
                <a:spcPts val="2500"/>
              </a:lnSpc>
              <a:spcBef>
                <a:spcPts val="400"/>
              </a:spcBef>
              <a:defRPr sz="1066" b="0"/>
            </a:pPr>
            <a:r>
              <a:rPr sz="1400" dirty="0"/>
              <a:t>• Retour au sol possible (par </a:t>
            </a:r>
            <a:r>
              <a:rPr sz="1400" dirty="0" err="1"/>
              <a:t>exemple</a:t>
            </a:r>
            <a:r>
              <a:rPr sz="1400" dirty="0"/>
              <a:t> entre le premier et le </a:t>
            </a:r>
            <a:r>
              <a:rPr sz="1400" dirty="0" err="1"/>
              <a:t>deuxième</a:t>
            </a:r>
            <a:r>
              <a:rPr sz="1400" dirty="0"/>
              <a:t> point </a:t>
            </a:r>
            <a:r>
              <a:rPr sz="1400" dirty="0" err="1"/>
              <a:t>d'amarrage</a:t>
            </a:r>
            <a:r>
              <a:rPr sz="1400" dirty="0"/>
              <a:t> de la </a:t>
            </a:r>
            <a:r>
              <a:rPr sz="1400" dirty="0" err="1"/>
              <a:t>voie</a:t>
            </a:r>
            <a:r>
              <a:rPr sz="1400" dirty="0"/>
              <a:t>) ; </a:t>
            </a:r>
          </a:p>
          <a:p>
            <a:pPr marL="0" indent="0" defTabSz="182880">
              <a:lnSpc>
                <a:spcPts val="1100"/>
              </a:lnSpc>
              <a:spcBef>
                <a:spcPts val="0"/>
              </a:spcBef>
              <a:defRPr sz="480" b="0"/>
            </a:pPr>
            <a:endParaRPr sz="1400" dirty="0"/>
          </a:p>
          <a:p>
            <a:pPr marL="0" indent="0" defTabSz="182880">
              <a:lnSpc>
                <a:spcPts val="2500"/>
              </a:lnSpc>
              <a:spcBef>
                <a:spcPts val="400"/>
              </a:spcBef>
              <a:defRPr sz="1066" b="0"/>
            </a:pPr>
            <a:r>
              <a:rPr sz="1400" dirty="0"/>
              <a:t>• </a:t>
            </a:r>
            <a:r>
              <a:rPr sz="1400" dirty="0" err="1"/>
              <a:t>Corde</a:t>
            </a:r>
            <a:r>
              <a:rPr sz="1400" dirty="0"/>
              <a:t> mal </a:t>
            </a:r>
            <a:r>
              <a:rPr sz="1400" dirty="0" err="1"/>
              <a:t>positionnée</a:t>
            </a:r>
            <a:r>
              <a:rPr sz="1400" dirty="0"/>
              <a:t> (</a:t>
            </a:r>
            <a:r>
              <a:rPr sz="1400" dirty="0" err="1"/>
              <a:t>dans</a:t>
            </a:r>
            <a:r>
              <a:rPr sz="1400" dirty="0"/>
              <a:t> les </a:t>
            </a:r>
            <a:r>
              <a:rPr sz="1400" dirty="0" err="1"/>
              <a:t>dégaines</a:t>
            </a:r>
            <a:r>
              <a:rPr sz="1400" dirty="0"/>
              <a:t>, derrière la cuisse) ;</a:t>
            </a:r>
            <a:br>
              <a:rPr sz="1400" dirty="0"/>
            </a:br>
            <a:r>
              <a:rPr sz="1400" dirty="0"/>
              <a:t> </a:t>
            </a:r>
            <a:r>
              <a:rPr sz="1400" dirty="0" err="1"/>
              <a:t>Proscriptionabsoluedel’alcoolaupieddesvoiesetpendantlapratique</a:t>
            </a:r>
            <a:r>
              <a:rPr sz="1400" dirty="0"/>
              <a:t>. </a:t>
            </a:r>
          </a:p>
          <a:p>
            <a:pPr marL="0" indent="0" defTabSz="182880">
              <a:lnSpc>
                <a:spcPts val="1100"/>
              </a:lnSpc>
              <a:spcBef>
                <a:spcPts val="0"/>
              </a:spcBef>
              <a:defRPr sz="480" b="0"/>
            </a:pPr>
            <a:endParaRPr sz="1400" dirty="0"/>
          </a:p>
          <a:p>
            <a:pPr marL="0" indent="0" defTabSz="182880">
              <a:lnSpc>
                <a:spcPts val="2500"/>
              </a:lnSpc>
              <a:spcBef>
                <a:spcPts val="400"/>
              </a:spcBef>
              <a:defRPr sz="1066" b="0"/>
            </a:pPr>
            <a:r>
              <a:rPr sz="1400" dirty="0"/>
              <a:t> </a:t>
            </a:r>
            <a:r>
              <a:rPr sz="1400" dirty="0" err="1"/>
              <a:t>Vigilanceaccrueàobserverencasdeconsommationimportanted’alcoolla</a:t>
            </a:r>
            <a:r>
              <a:rPr sz="1400" dirty="0"/>
              <a:t> </a:t>
            </a:r>
            <a:r>
              <a:rPr sz="1400" dirty="0" err="1"/>
              <a:t>veille</a:t>
            </a:r>
            <a:r>
              <a:rPr sz="1400" dirty="0"/>
              <a:t> (NB : 9 </a:t>
            </a:r>
            <a:r>
              <a:rPr sz="1400" dirty="0" err="1"/>
              <a:t>heures</a:t>
            </a:r>
            <a:r>
              <a:rPr sz="1400" dirty="0"/>
              <a:t> </a:t>
            </a:r>
            <a:r>
              <a:rPr sz="1400" dirty="0" err="1"/>
              <a:t>sont</a:t>
            </a:r>
            <a:r>
              <a:rPr sz="1400" dirty="0"/>
              <a:t> </a:t>
            </a:r>
            <a:r>
              <a:rPr sz="1400" dirty="0" err="1"/>
              <a:t>nécessaires</a:t>
            </a:r>
            <a:r>
              <a:rPr sz="1400" dirty="0"/>
              <a:t> à un homme de 70 kg qui a </a:t>
            </a:r>
            <a:r>
              <a:rPr sz="1400" dirty="0" err="1"/>
              <a:t>bu</a:t>
            </a:r>
            <a:r>
              <a:rPr sz="1400" dirty="0"/>
              <a:t> 10 </a:t>
            </a:r>
            <a:r>
              <a:rPr sz="1400" dirty="0" err="1"/>
              <a:t>verres</a:t>
            </a:r>
            <a:r>
              <a:rPr sz="1400" dirty="0"/>
              <a:t> standards </a:t>
            </a:r>
            <a:r>
              <a:rPr sz="1400" dirty="0" err="1"/>
              <a:t>dans</a:t>
            </a:r>
            <a:r>
              <a:rPr sz="1400" dirty="0"/>
              <a:t> </a:t>
            </a:r>
            <a:r>
              <a:rPr sz="1400" dirty="0" err="1"/>
              <a:t>une</a:t>
            </a:r>
            <a:r>
              <a:rPr sz="1400" dirty="0"/>
              <a:t> soirée pour </a:t>
            </a:r>
            <a:r>
              <a:rPr sz="1400" dirty="0" err="1"/>
              <a:t>revenir</a:t>
            </a:r>
            <a:r>
              <a:rPr sz="1400" dirty="0"/>
              <a:t> à un </a:t>
            </a:r>
            <a:r>
              <a:rPr sz="1400" dirty="0" err="1"/>
              <a:t>taux</a:t>
            </a:r>
            <a:r>
              <a:rPr sz="1400" dirty="0"/>
              <a:t> </a:t>
            </a:r>
            <a:r>
              <a:rPr sz="1400" dirty="0" err="1"/>
              <a:t>nul</a:t>
            </a:r>
            <a:r>
              <a:rPr sz="1400" dirty="0"/>
              <a:t> </a:t>
            </a:r>
            <a:r>
              <a:rPr sz="1400" dirty="0" err="1"/>
              <a:t>d’alcoolémie</a:t>
            </a:r>
            <a:r>
              <a:rPr sz="1400" dirty="0"/>
              <a:t>) </a:t>
            </a:r>
          </a:p>
          <a:p>
            <a:pPr marL="0" indent="0" defTabSz="182880">
              <a:lnSpc>
                <a:spcPts val="1100"/>
              </a:lnSpc>
              <a:spcBef>
                <a:spcPts val="0"/>
              </a:spcBef>
              <a:defRPr sz="480" b="0"/>
            </a:pPr>
            <a:r>
              <a:rPr sz="1400" dirty="0"/>
              <a:t>   </a:t>
            </a:r>
          </a:p>
        </p:txBody>
      </p:sp>
      <p:pic>
        <p:nvPicPr>
          <p:cNvPr id="210" name="Capture d’écran 2018-02-28 à 13.46.57.png" descr="Capture d’écran 2018-02-28 à 13.46.57.png"/>
          <p:cNvPicPr>
            <a:picLocks noChangeAspect="1"/>
          </p:cNvPicPr>
          <p:nvPr/>
        </p:nvPicPr>
        <p:blipFill>
          <a:blip r:embed="rId2">
            <a:extLst/>
          </a:blip>
          <a:stretch>
            <a:fillRect/>
          </a:stretch>
        </p:blipFill>
        <p:spPr>
          <a:xfrm>
            <a:off x="6156176" y="2780928"/>
            <a:ext cx="2311401" cy="2209801"/>
          </a:xfrm>
          <a:prstGeom prst="rect">
            <a:avLst/>
          </a:prstGeom>
          <a:ln w="12700">
            <a:miter lim="400000"/>
          </a:ln>
        </p:spPr>
      </p:pic>
      <p:sp>
        <p:nvSpPr>
          <p:cNvPr id="211" name="Titre 1"/>
          <p:cNvSpPr txBox="1">
            <a:spLocks noGrp="1"/>
          </p:cNvSpPr>
          <p:nvPr>
            <p:ph type="title"/>
          </p:nvPr>
        </p:nvSpPr>
        <p:spPr>
          <a:xfrm>
            <a:off x="822959" y="365759"/>
            <a:ext cx="7520942" cy="548641"/>
          </a:xfrm>
          <a:prstGeom prst="rect">
            <a:avLst/>
          </a:prstGeom>
        </p:spPr>
        <p:txBody>
          <a:bodyPr/>
          <a:lstStyle>
            <a:lvl1pPr defTabSz="905255">
              <a:defRPr sz="2772">
                <a:solidFill>
                  <a:schemeClr val="accent3"/>
                </a:solidFill>
              </a:defRPr>
            </a:lvl1pPr>
          </a:lstStyle>
          <a:p>
            <a:r>
              <a:t>Rappel recommandation de sécurité</a:t>
            </a:r>
          </a:p>
        </p:txBody>
      </p:sp>
      <p:pic>
        <p:nvPicPr>
          <p:cNvPr id="5"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pied de page 4"/>
          <p:cNvSpPr>
            <a:spLocks noGrp="1"/>
          </p:cNvSpPr>
          <p:nvPr>
            <p:ph type="ftr" sz="quarter" idx="11"/>
          </p:nvPr>
        </p:nvSpPr>
        <p:spPr>
          <a:xfrm>
            <a:off x="6516216" y="5694218"/>
            <a:ext cx="2304256" cy="922392"/>
          </a:xfrm>
        </p:spPr>
        <p:txBody>
          <a:bodyPr/>
          <a:lstStyle/>
          <a:p>
            <a:pPr algn="ctr"/>
            <a:r>
              <a:rPr lang="fr-FR" sz="1400" dirty="0"/>
              <a:t>Rappel RECOMMANDATION de sécurité</a:t>
            </a:r>
          </a:p>
        </p:txBody>
      </p:sp>
    </p:spTree>
    <p:extLst>
      <p:ext uri="{BB962C8B-B14F-4D97-AF65-F5344CB8AC3E}">
        <p14:creationId xmlns:p14="http://schemas.microsoft.com/office/powerpoint/2010/main" val="2447120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Espace réservé du contenu 2"/>
          <p:cNvSpPr txBox="1">
            <a:spLocks noGrp="1"/>
          </p:cNvSpPr>
          <p:nvPr>
            <p:ph type="body" idx="1"/>
          </p:nvPr>
        </p:nvSpPr>
        <p:spPr>
          <a:xfrm>
            <a:off x="822959" y="1100627"/>
            <a:ext cx="7520942" cy="3579850"/>
          </a:xfrm>
          <a:prstGeom prst="rect">
            <a:avLst/>
          </a:prstGeom>
        </p:spPr>
        <p:txBody>
          <a:bodyPr>
            <a:noAutofit/>
          </a:bodyPr>
          <a:lstStyle/>
          <a:p>
            <a:pPr marL="0" indent="0" defTabSz="182880">
              <a:spcBef>
                <a:spcPts val="400"/>
              </a:spcBef>
              <a:buClr>
                <a:schemeClr val="accent2"/>
              </a:buClr>
              <a:defRPr sz="1706"/>
            </a:pPr>
            <a:r>
              <a:rPr lang="fr-FR" sz="1400" dirty="0"/>
              <a:t>A proscrire ! les scénarios de danger : </a:t>
            </a:r>
          </a:p>
          <a:p>
            <a:pPr marL="285750" indent="-285750" defTabSz="182880">
              <a:spcBef>
                <a:spcPts val="1200"/>
              </a:spcBef>
              <a:buClr>
                <a:schemeClr val="accent2"/>
              </a:buClr>
              <a:buFont typeface="Arial" panose="020B0604020202020204" pitchFamily="34" charset="0"/>
              <a:buChar char="•"/>
              <a:defRPr sz="1280" b="0"/>
            </a:pPr>
            <a:r>
              <a:rPr lang="fr-FR" sz="1400" b="1" dirty="0"/>
              <a:t>Enlever sa longe sans vérifier </a:t>
            </a:r>
            <a:r>
              <a:rPr lang="fr-FR" sz="1400" dirty="0"/>
              <a:t>que son assureur a mis en tension la corde, en cas d'inattention de l'assureur risque de chute au sol </a:t>
            </a:r>
          </a:p>
          <a:p>
            <a:pPr marL="285750" indent="-285750" defTabSz="182880">
              <a:spcBef>
                <a:spcPts val="600"/>
              </a:spcBef>
              <a:buClr>
                <a:schemeClr val="accent2"/>
              </a:buClr>
              <a:buFont typeface="Arial" panose="020B0604020202020204" pitchFamily="34" charset="0"/>
              <a:buChar char="•"/>
              <a:defRPr sz="1360" b="0"/>
            </a:pPr>
            <a:r>
              <a:rPr lang="fr-FR" sz="1400" b="1" dirty="0"/>
              <a:t>Mettre le doigt dans l’œil d’un point d’ancrage</a:t>
            </a:r>
            <a:r>
              <a:rPr lang="fr-FR" sz="1400" dirty="0"/>
              <a:t> : en cas de chute, risque d’arrachement du doigt</a:t>
            </a:r>
          </a:p>
          <a:p>
            <a:pPr marL="284400" indent="-284400" defTabSz="182880">
              <a:spcBef>
                <a:spcPts val="1200"/>
              </a:spcBef>
              <a:buClr>
                <a:schemeClr val="accent2"/>
              </a:buClr>
              <a:buSzPct val="100000"/>
              <a:buChar char="•"/>
              <a:tabLst>
                <a:tab pos="50800" algn="l"/>
                <a:tab pos="177800" algn="l"/>
              </a:tabLst>
              <a:defRPr sz="1360" b="0"/>
            </a:pPr>
            <a:r>
              <a:rPr lang="fr-FR" sz="1400" b="1" dirty="0"/>
              <a:t>Assurer assis ou allongé au sol</a:t>
            </a:r>
          </a:p>
          <a:p>
            <a:pPr marL="284400" indent="-284400" defTabSz="182880">
              <a:spcBef>
                <a:spcPts val="1200"/>
              </a:spcBef>
              <a:buClr>
                <a:schemeClr val="accent2"/>
              </a:buClr>
              <a:buSzPct val="100000"/>
              <a:buChar char="•"/>
              <a:tabLst>
                <a:tab pos="50800" algn="l"/>
                <a:tab pos="177800" algn="l"/>
              </a:tabLst>
              <a:defRPr sz="1360" b="0"/>
            </a:pPr>
            <a:r>
              <a:rPr lang="fr-FR" sz="1400" b="1" dirty="0"/>
              <a:t>Assurer à une distance déraisonnable</a:t>
            </a:r>
            <a:r>
              <a:rPr lang="fr-FR" sz="1400" dirty="0"/>
              <a:t> du pied de la voie (trop éloigné) rend l’assurage inefficace voire dangereux </a:t>
            </a:r>
          </a:p>
          <a:p>
            <a:pPr marL="285750" indent="-285750" defTabSz="182880">
              <a:spcBef>
                <a:spcPts val="1200"/>
              </a:spcBef>
              <a:buClr>
                <a:schemeClr val="accent2"/>
              </a:buClr>
              <a:buFont typeface="Wingdings" panose="05000000000000000000" pitchFamily="2" charset="2"/>
              <a:buChar char="§"/>
              <a:defRPr sz="1360" b="0"/>
            </a:pPr>
            <a:r>
              <a:rPr lang="fr-FR" sz="1400" b="1" dirty="0"/>
              <a:t>La force de l’habitude, le sentiment d’expertise du grimpeur et de l’assureur</a:t>
            </a:r>
            <a:r>
              <a:rPr lang="fr-FR" sz="1400" dirty="0"/>
              <a:t> entraînent parfois une baisse de vigilance et d’attention. Il convient de rester attentif quel que soit son niveau d’expertise : la moindre erreur peut avoir des conséquences particulièrement graves. </a:t>
            </a:r>
          </a:p>
          <a:p>
            <a:pPr marL="0" indent="0" defTabSz="182880">
              <a:lnSpc>
                <a:spcPts val="1100"/>
              </a:lnSpc>
              <a:spcBef>
                <a:spcPts val="0"/>
              </a:spcBef>
              <a:defRPr sz="480" b="0"/>
            </a:pPr>
            <a:r>
              <a:rPr sz="1400" dirty="0"/>
              <a:t>   </a:t>
            </a:r>
          </a:p>
        </p:txBody>
      </p:sp>
      <p:sp>
        <p:nvSpPr>
          <p:cNvPr id="214" name="Titre 1"/>
          <p:cNvSpPr txBox="1">
            <a:spLocks noGrp="1"/>
          </p:cNvSpPr>
          <p:nvPr>
            <p:ph type="title"/>
          </p:nvPr>
        </p:nvSpPr>
        <p:spPr>
          <a:xfrm>
            <a:off x="822959" y="365759"/>
            <a:ext cx="7520942" cy="548641"/>
          </a:xfrm>
          <a:prstGeom prst="rect">
            <a:avLst/>
          </a:prstGeom>
        </p:spPr>
        <p:txBody>
          <a:bodyPr/>
          <a:lstStyle>
            <a:lvl1pPr defTabSz="905255">
              <a:defRPr sz="2772">
                <a:solidFill>
                  <a:schemeClr val="accent3"/>
                </a:solidFill>
              </a:defRPr>
            </a:lvl1pPr>
          </a:lstStyle>
          <a:p>
            <a:r>
              <a:rPr lang="fr-FR" dirty="0"/>
              <a:t>Rappel recommandation de sécurité</a:t>
            </a:r>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6516216" y="5694218"/>
            <a:ext cx="2304256" cy="922392"/>
          </a:xfrm>
        </p:spPr>
        <p:txBody>
          <a:bodyPr/>
          <a:lstStyle/>
          <a:p>
            <a:pPr algn="ctr"/>
            <a:r>
              <a:rPr lang="fr-FR" sz="1400" dirty="0"/>
              <a:t>Rappel RECOMMANDATION de sécurité</a:t>
            </a:r>
          </a:p>
        </p:txBody>
      </p:sp>
    </p:spTree>
    <p:extLst>
      <p:ext uri="{BB962C8B-B14F-4D97-AF65-F5344CB8AC3E}">
        <p14:creationId xmlns:p14="http://schemas.microsoft.com/office/powerpoint/2010/main" val="2000383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Espace réservé du contenu 2"/>
          <p:cNvSpPr txBox="1">
            <a:spLocks noGrp="1"/>
          </p:cNvSpPr>
          <p:nvPr>
            <p:ph type="body" idx="1"/>
          </p:nvPr>
        </p:nvSpPr>
        <p:spPr>
          <a:xfrm>
            <a:off x="822959" y="1100626"/>
            <a:ext cx="7520942" cy="3840541"/>
          </a:xfrm>
          <a:prstGeom prst="rect">
            <a:avLst/>
          </a:prstGeom>
        </p:spPr>
        <p:txBody>
          <a:bodyPr>
            <a:normAutofit fontScale="25000" lnSpcReduction="20000"/>
          </a:bodyPr>
          <a:lstStyle/>
          <a:p>
            <a:pPr marL="284400" indent="-284400" defTabSz="219455">
              <a:lnSpc>
                <a:spcPct val="120000"/>
              </a:lnSpc>
              <a:spcBef>
                <a:spcPts val="1200"/>
              </a:spcBef>
              <a:defRPr sz="2048" b="0"/>
            </a:pPr>
            <a:r>
              <a:rPr lang="fr-FR" sz="5600" b="1" dirty="0"/>
              <a:t>Attention aux situations nécessitant une vigilance accrue :</a:t>
            </a:r>
            <a:r>
              <a:rPr lang="fr-FR" sz="5600" dirty="0"/>
              <a:t> </a:t>
            </a:r>
          </a:p>
          <a:p>
            <a:pPr marL="284400" indent="-284400" defTabSz="219455">
              <a:lnSpc>
                <a:spcPct val="120000"/>
              </a:lnSpc>
              <a:spcBef>
                <a:spcPts val="1200"/>
              </a:spcBef>
              <a:buClr>
                <a:schemeClr val="accent2"/>
              </a:buClr>
              <a:buFont typeface="Arial" panose="020B0604020202020204" pitchFamily="34" charset="0"/>
              <a:buChar char="•"/>
              <a:defRPr sz="576" b="0"/>
            </a:pPr>
            <a:r>
              <a:rPr lang="fr-FR" sz="5600" b="1" dirty="0"/>
              <a:t>Sur-fréquentation</a:t>
            </a:r>
            <a:r>
              <a:rPr lang="fr-FR" sz="5600" dirty="0"/>
              <a:t> et bruits importants </a:t>
            </a:r>
          </a:p>
          <a:p>
            <a:pPr marL="284400" indent="-284400" defTabSz="219455">
              <a:lnSpc>
                <a:spcPct val="120000"/>
              </a:lnSpc>
              <a:spcBef>
                <a:spcPts val="1200"/>
              </a:spcBef>
              <a:buClr>
                <a:schemeClr val="accent2"/>
              </a:buClr>
              <a:buFont typeface="Arial" panose="020B0604020202020204" pitchFamily="34" charset="0"/>
              <a:buChar char="•"/>
              <a:defRPr sz="1280" b="0"/>
            </a:pPr>
            <a:r>
              <a:rPr lang="fr-FR" sz="5600" b="1" dirty="0"/>
              <a:t>Disparité de poids entre les partenaires </a:t>
            </a:r>
            <a:endParaRPr lang="fr-FR" sz="5600" dirty="0"/>
          </a:p>
          <a:p>
            <a:pPr marL="284400" indent="-284400" defTabSz="219455">
              <a:lnSpc>
                <a:spcPct val="120000"/>
              </a:lnSpc>
              <a:spcBef>
                <a:spcPts val="1200"/>
              </a:spcBef>
              <a:buClr>
                <a:schemeClr val="accent2"/>
              </a:buClr>
              <a:buFont typeface="Arial" panose="020B0604020202020204" pitchFamily="34" charset="0"/>
              <a:buChar char="•"/>
              <a:defRPr sz="1280" b="0"/>
            </a:pPr>
            <a:r>
              <a:rPr lang="fr-FR" sz="5600" b="1" dirty="0"/>
              <a:t>Ambiance dilettante</a:t>
            </a:r>
            <a:r>
              <a:rPr lang="fr-FR" sz="5600" dirty="0"/>
              <a:t> (discussion entre assureur et copains au pied de la voie au lieu de suivre le grimpeur) </a:t>
            </a:r>
          </a:p>
          <a:p>
            <a:pPr marL="284400" indent="-284400" defTabSz="219455">
              <a:lnSpc>
                <a:spcPct val="120000"/>
              </a:lnSpc>
              <a:spcBef>
                <a:spcPts val="1200"/>
              </a:spcBef>
              <a:buClr>
                <a:schemeClr val="accent2"/>
              </a:buClr>
              <a:buFont typeface="Arial" panose="020B0604020202020204" pitchFamily="34" charset="0"/>
              <a:buChar char="•"/>
              <a:defRPr sz="1280" b="0"/>
            </a:pPr>
            <a:r>
              <a:rPr lang="fr-FR" sz="5600" b="1" dirty="0"/>
              <a:t>Retour au sol possible</a:t>
            </a:r>
            <a:r>
              <a:rPr lang="fr-FR" sz="5600" dirty="0"/>
              <a:t> (par exemple entre le premier et le deuxième point d'amarrage de la voie) ; </a:t>
            </a:r>
          </a:p>
          <a:p>
            <a:pPr marL="284400" indent="-284400" defTabSz="219455">
              <a:lnSpc>
                <a:spcPct val="120000"/>
              </a:lnSpc>
              <a:spcBef>
                <a:spcPts val="1200"/>
              </a:spcBef>
              <a:buClr>
                <a:schemeClr val="accent2"/>
              </a:buClr>
              <a:buFont typeface="Arial" panose="020B0604020202020204" pitchFamily="34" charset="0"/>
              <a:buChar char="•"/>
              <a:defRPr sz="1280" b="0"/>
            </a:pPr>
            <a:r>
              <a:rPr lang="fr-FR" sz="5600" b="1" dirty="0"/>
              <a:t>Corde mal positionnée</a:t>
            </a:r>
            <a:r>
              <a:rPr lang="fr-FR" sz="5600" dirty="0"/>
              <a:t> (dans les dégaines, derrière la cuisse) </a:t>
            </a:r>
          </a:p>
          <a:p>
            <a:pPr marL="0" lvl="2" indent="219455" defTabSz="219455">
              <a:lnSpc>
                <a:spcPct val="120000"/>
              </a:lnSpc>
              <a:spcBef>
                <a:spcPts val="500"/>
              </a:spcBef>
              <a:buSzTx/>
              <a:buNone/>
              <a:defRPr sz="1280" b="0"/>
            </a:pPr>
            <a:br>
              <a:rPr lang="fr-FR" sz="5600" dirty="0"/>
            </a:br>
            <a:r>
              <a:rPr lang="fr-FR" sz="5600" dirty="0"/>
              <a:t>		</a:t>
            </a:r>
            <a:r>
              <a:rPr lang="fr-FR" sz="5600" b="1" u="sng" dirty="0">
                <a:solidFill>
                  <a:srgbClr val="DD0806"/>
                </a:solidFill>
              </a:rPr>
              <a:t>Interdiction absolue de l’alcool au pied des voies et pendant la pratique. </a:t>
            </a:r>
          </a:p>
          <a:p>
            <a:pPr marL="0" indent="0" defTabSz="219455">
              <a:lnSpc>
                <a:spcPct val="120000"/>
              </a:lnSpc>
              <a:spcBef>
                <a:spcPts val="1200"/>
              </a:spcBef>
              <a:defRPr sz="1280" b="0">
                <a:solidFill>
                  <a:srgbClr val="DD0806"/>
                </a:solidFill>
              </a:defRPr>
            </a:pPr>
            <a:r>
              <a:rPr lang="fr-FR" sz="5600" b="1" u="sng" dirty="0"/>
              <a:t>Vigilance accrue à observer en cas de consommation importante d’alcool la veille</a:t>
            </a:r>
            <a:r>
              <a:rPr lang="fr-FR" sz="5600" dirty="0"/>
              <a:t> (NB : 9 heures sont nécessaires à un homme de 70 kg qui a bu 10 verres standards dans une soirée pour revenir à un taux nul d’alcoolémie) </a:t>
            </a:r>
          </a:p>
          <a:p>
            <a:pPr marL="0" indent="0" defTabSz="219455">
              <a:lnSpc>
                <a:spcPct val="120000"/>
              </a:lnSpc>
              <a:spcBef>
                <a:spcPts val="0"/>
              </a:spcBef>
              <a:defRPr sz="576" b="0"/>
            </a:pPr>
            <a:r>
              <a:rPr dirty="0"/>
              <a:t>   </a:t>
            </a:r>
          </a:p>
        </p:txBody>
      </p:sp>
      <p:sp>
        <p:nvSpPr>
          <p:cNvPr id="217" name="Titre 1"/>
          <p:cNvSpPr txBox="1">
            <a:spLocks noGrp="1"/>
          </p:cNvSpPr>
          <p:nvPr>
            <p:ph type="title"/>
          </p:nvPr>
        </p:nvSpPr>
        <p:spPr>
          <a:xfrm>
            <a:off x="822959" y="365759"/>
            <a:ext cx="7520942" cy="548641"/>
          </a:xfrm>
          <a:prstGeom prst="rect">
            <a:avLst/>
          </a:prstGeom>
        </p:spPr>
        <p:txBody>
          <a:bodyPr/>
          <a:lstStyle>
            <a:lvl1pPr defTabSz="905255">
              <a:defRPr sz="2772">
                <a:solidFill>
                  <a:schemeClr val="accent3"/>
                </a:solidFill>
              </a:defRPr>
            </a:lvl1pPr>
          </a:lstStyle>
          <a:p>
            <a:r>
              <a:rPr dirty="0"/>
              <a:t>Rappel </a:t>
            </a:r>
            <a:r>
              <a:rPr dirty="0" err="1"/>
              <a:t>recommandation</a:t>
            </a:r>
            <a:r>
              <a:rPr dirty="0"/>
              <a:t> de </a:t>
            </a:r>
            <a:r>
              <a:rPr dirty="0" err="1"/>
              <a:t>sécurité</a:t>
            </a:r>
            <a:endParaRPr dirty="0"/>
          </a:p>
        </p:txBody>
      </p:sp>
      <p:sp>
        <p:nvSpPr>
          <p:cNvPr id="218" name="Sens interdit"/>
          <p:cNvSpPr/>
          <p:nvPr/>
        </p:nvSpPr>
        <p:spPr>
          <a:xfrm>
            <a:off x="899592" y="3824254"/>
            <a:ext cx="324827" cy="324826"/>
          </a:xfrm>
          <a:custGeom>
            <a:avLst/>
            <a:gdLst/>
            <a:ahLst/>
            <a:cxnLst>
              <a:cxn ang="0">
                <a:pos x="wd2" y="hd2"/>
              </a:cxn>
              <a:cxn ang="5400000">
                <a:pos x="wd2" y="hd2"/>
              </a:cxn>
              <a:cxn ang="10800000">
                <a:pos x="wd2" y="hd2"/>
              </a:cxn>
              <a:cxn ang="16200000">
                <a:pos x="wd2" y="hd2"/>
              </a:cxn>
            </a:cxnLst>
            <a:rect l="0" t="0" r="r" b="b"/>
            <a:pathLst>
              <a:path w="21600" h="21600" extrusionOk="0">
                <a:moveTo>
                  <a:pt x="2408" y="0"/>
                </a:moveTo>
                <a:cubicBezTo>
                  <a:pt x="1080" y="0"/>
                  <a:pt x="0" y="1080"/>
                  <a:pt x="0" y="2408"/>
                </a:cubicBezTo>
                <a:lnTo>
                  <a:pt x="0" y="19192"/>
                </a:lnTo>
                <a:cubicBezTo>
                  <a:pt x="0" y="20520"/>
                  <a:pt x="1080" y="21600"/>
                  <a:pt x="2408" y="21600"/>
                </a:cubicBezTo>
                <a:lnTo>
                  <a:pt x="19192" y="21600"/>
                </a:lnTo>
                <a:cubicBezTo>
                  <a:pt x="20520" y="21600"/>
                  <a:pt x="21600" y="20520"/>
                  <a:pt x="21600" y="19192"/>
                </a:cubicBezTo>
                <a:lnTo>
                  <a:pt x="21600" y="2408"/>
                </a:lnTo>
                <a:cubicBezTo>
                  <a:pt x="21600" y="1080"/>
                  <a:pt x="20520" y="0"/>
                  <a:pt x="19192" y="0"/>
                </a:cubicBezTo>
                <a:lnTo>
                  <a:pt x="2408" y="0"/>
                </a:lnTo>
                <a:close/>
                <a:moveTo>
                  <a:pt x="2408" y="913"/>
                </a:moveTo>
                <a:lnTo>
                  <a:pt x="19192" y="913"/>
                </a:lnTo>
                <a:cubicBezTo>
                  <a:pt x="20018" y="913"/>
                  <a:pt x="20687" y="1582"/>
                  <a:pt x="20687" y="2408"/>
                </a:cubicBezTo>
                <a:lnTo>
                  <a:pt x="20687" y="19192"/>
                </a:lnTo>
                <a:cubicBezTo>
                  <a:pt x="20687" y="20018"/>
                  <a:pt x="20018" y="20687"/>
                  <a:pt x="19192" y="20687"/>
                </a:cubicBezTo>
                <a:lnTo>
                  <a:pt x="2408" y="20687"/>
                </a:lnTo>
                <a:cubicBezTo>
                  <a:pt x="1582" y="20687"/>
                  <a:pt x="913" y="20018"/>
                  <a:pt x="913" y="19192"/>
                </a:cubicBezTo>
                <a:lnTo>
                  <a:pt x="913" y="2408"/>
                </a:lnTo>
                <a:cubicBezTo>
                  <a:pt x="913" y="1582"/>
                  <a:pt x="1582" y="913"/>
                  <a:pt x="2408" y="913"/>
                </a:cubicBezTo>
                <a:close/>
                <a:moveTo>
                  <a:pt x="10800" y="1971"/>
                </a:moveTo>
                <a:cubicBezTo>
                  <a:pt x="5924" y="1971"/>
                  <a:pt x="1971" y="5924"/>
                  <a:pt x="1971" y="10800"/>
                </a:cubicBezTo>
                <a:cubicBezTo>
                  <a:pt x="1971" y="15676"/>
                  <a:pt x="5924" y="19629"/>
                  <a:pt x="10800" y="19629"/>
                </a:cubicBezTo>
                <a:cubicBezTo>
                  <a:pt x="15676" y="19629"/>
                  <a:pt x="19629" y="15676"/>
                  <a:pt x="19629" y="10800"/>
                </a:cubicBezTo>
                <a:cubicBezTo>
                  <a:pt x="19629" y="5924"/>
                  <a:pt x="15676" y="1971"/>
                  <a:pt x="10800" y="1971"/>
                </a:cubicBezTo>
                <a:close/>
                <a:moveTo>
                  <a:pt x="4379" y="9477"/>
                </a:moveTo>
                <a:lnTo>
                  <a:pt x="17221" y="9477"/>
                </a:lnTo>
                <a:lnTo>
                  <a:pt x="17221" y="12123"/>
                </a:lnTo>
                <a:lnTo>
                  <a:pt x="4379" y="12123"/>
                </a:lnTo>
                <a:lnTo>
                  <a:pt x="4379" y="9477"/>
                </a:lnTo>
                <a:close/>
              </a:path>
            </a:pathLst>
          </a:custGeom>
          <a:solidFill>
            <a:srgbClr val="DD0806"/>
          </a:solidFill>
          <a:ln w="25400">
            <a:solidFill>
              <a:schemeClr val="accent1"/>
            </a:solidFill>
          </a:ln>
          <a:effectLst>
            <a:outerShdw blurRad="38100" dist="23000" dir="5400000" rotWithShape="0">
              <a:srgbClr val="000000">
                <a:alpha val="35000"/>
              </a:srgbClr>
            </a:outerShdw>
          </a:effectLst>
        </p:spPr>
        <p:txBody>
          <a:bodyPr lIns="45719" rIns="45719" anchor="ctr"/>
          <a:lstStyle/>
          <a:p>
            <a:endParaRPr/>
          </a:p>
        </p:txBody>
      </p:sp>
      <p:pic>
        <p:nvPicPr>
          <p:cNvPr id="5"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pied de page 4"/>
          <p:cNvSpPr>
            <a:spLocks noGrp="1"/>
          </p:cNvSpPr>
          <p:nvPr>
            <p:ph type="ftr" sz="quarter" idx="11"/>
          </p:nvPr>
        </p:nvSpPr>
        <p:spPr>
          <a:xfrm>
            <a:off x="6516216" y="5694218"/>
            <a:ext cx="2304256" cy="922392"/>
          </a:xfrm>
        </p:spPr>
        <p:txBody>
          <a:bodyPr/>
          <a:lstStyle/>
          <a:p>
            <a:pPr algn="ctr"/>
            <a:r>
              <a:rPr lang="fr-FR" sz="1400" dirty="0"/>
              <a:t>Rappel RECOMMANDATION de sécurité</a:t>
            </a:r>
          </a:p>
        </p:txBody>
      </p:sp>
    </p:spTree>
    <p:extLst>
      <p:ext uri="{BB962C8B-B14F-4D97-AF65-F5344CB8AC3E}">
        <p14:creationId xmlns:p14="http://schemas.microsoft.com/office/powerpoint/2010/main" val="3039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SOMMAIRE</a:t>
            </a:r>
          </a:p>
        </p:txBody>
      </p:sp>
      <p:sp>
        <p:nvSpPr>
          <p:cNvPr id="3" name="Espace réservé du contenu 2"/>
          <p:cNvSpPr>
            <a:spLocks noGrp="1"/>
          </p:cNvSpPr>
          <p:nvPr>
            <p:ph idx="1"/>
          </p:nvPr>
        </p:nvSpPr>
        <p:spPr>
          <a:xfrm>
            <a:off x="822960" y="1052736"/>
            <a:ext cx="7520940" cy="3888432"/>
          </a:xfrm>
        </p:spPr>
        <p:txBody>
          <a:bodyPr>
            <a:normAutofit fontScale="85000" lnSpcReduction="20000"/>
          </a:bodyPr>
          <a:lstStyle/>
          <a:p>
            <a:r>
              <a:rPr lang="fr-FR" sz="1800" dirty="0"/>
              <a:t>Bilan Moral</a:t>
            </a:r>
          </a:p>
          <a:p>
            <a:pPr marL="630000" lvl="1" indent="-165600"/>
            <a:r>
              <a:rPr lang="fr-FR" sz="1800" dirty="0"/>
              <a:t>Faits marquants et perspectives</a:t>
            </a:r>
          </a:p>
          <a:p>
            <a:pPr marL="630000" lvl="1" indent="-165600"/>
            <a:r>
              <a:rPr lang="fr-FR" sz="1800" dirty="0"/>
              <a:t>Bilan des commission</a:t>
            </a:r>
          </a:p>
          <a:p>
            <a:r>
              <a:rPr lang="fr-FR" sz="1800" dirty="0"/>
              <a:t>Bilan financier </a:t>
            </a:r>
          </a:p>
          <a:p>
            <a:pPr lvl="3"/>
            <a:r>
              <a:rPr lang="fr-FR" sz="1800" dirty="0"/>
              <a:t>Quitus au trésorier pour 2018</a:t>
            </a:r>
          </a:p>
          <a:p>
            <a:pPr lvl="3"/>
            <a:r>
              <a:rPr lang="fr-FR" sz="1800" dirty="0"/>
              <a:t>Budget 2019 et vote du montant de la cotisation 2019</a:t>
            </a:r>
          </a:p>
          <a:p>
            <a:r>
              <a:rPr lang="fr-FR" sz="1800" dirty="0"/>
              <a:t>Approbation du règlement intérieur</a:t>
            </a:r>
          </a:p>
          <a:p>
            <a:r>
              <a:rPr lang="fr-FR" sz="1800" dirty="0"/>
              <a:t>Election au CA</a:t>
            </a:r>
          </a:p>
          <a:p>
            <a:pPr lvl="3"/>
            <a:r>
              <a:rPr lang="fr-FR" sz="1800" dirty="0"/>
              <a:t>Présentation des candidats</a:t>
            </a:r>
          </a:p>
          <a:p>
            <a:pPr lvl="3"/>
            <a:r>
              <a:rPr lang="fr-FR" sz="1800" dirty="0"/>
              <a:t>Vote et dépouillement</a:t>
            </a:r>
          </a:p>
          <a:p>
            <a:pPr marL="9144" lvl="1" indent="0">
              <a:spcBef>
                <a:spcPts val="800"/>
              </a:spcBef>
              <a:buNone/>
            </a:pPr>
            <a:r>
              <a:rPr lang="fr-FR" sz="1800" b="1" dirty="0"/>
              <a:t>Rappel recommandations de sécurité</a:t>
            </a:r>
          </a:p>
          <a:p>
            <a:r>
              <a:rPr lang="fr-FR" sz="1800" dirty="0"/>
              <a:t>Entrée à La Fontaine</a:t>
            </a:r>
          </a:p>
          <a:p>
            <a:pPr lvl="3"/>
            <a:r>
              <a:rPr lang="fr-FR" sz="1800" dirty="0"/>
              <a:t>Bilan de l’installation </a:t>
            </a:r>
          </a:p>
          <a:p>
            <a:pPr lvl="3"/>
            <a:r>
              <a:rPr lang="fr-FR" sz="1800" dirty="0"/>
              <a:t>Le nouveau planning des séances </a:t>
            </a:r>
          </a:p>
          <a:p>
            <a:pPr marL="9144" lvl="1" indent="0">
              <a:spcBef>
                <a:spcPts val="800"/>
              </a:spcBef>
              <a:buNone/>
            </a:pPr>
            <a:r>
              <a:rPr lang="fr-FR" sz="1800" b="1" dirty="0"/>
              <a:t>Questions diverses</a:t>
            </a:r>
          </a:p>
          <a:p>
            <a:pPr marL="9144" lvl="1" indent="0">
              <a:buNone/>
            </a:pPr>
            <a:endParaRPr lang="fr-FR" sz="1800" b="1" dirty="0"/>
          </a:p>
          <a:p>
            <a:pPr marL="466344" lvl="3" indent="0">
              <a:buNone/>
            </a:pPr>
            <a:endParaRPr lang="fr-FR" sz="1800" dirty="0"/>
          </a:p>
          <a:p>
            <a:pPr marL="466344" lvl="3" indent="0">
              <a:buNone/>
            </a:pPr>
            <a:endParaRPr lang="fr-FR" sz="1800" dirty="0"/>
          </a:p>
        </p:txBody>
      </p:sp>
      <p:pic>
        <p:nvPicPr>
          <p:cNvPr id="5"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pied de page 4"/>
          <p:cNvSpPr>
            <a:spLocks noGrp="1"/>
          </p:cNvSpPr>
          <p:nvPr>
            <p:ph type="ftr" sz="quarter" idx="11"/>
          </p:nvPr>
        </p:nvSpPr>
        <p:spPr>
          <a:xfrm>
            <a:off x="3707904" y="6309320"/>
            <a:ext cx="4724400" cy="274320"/>
          </a:xfrm>
        </p:spPr>
        <p:txBody>
          <a:bodyPr/>
          <a:lstStyle/>
          <a:p>
            <a:r>
              <a:rPr lang="fr-FR" sz="1400" dirty="0"/>
              <a:t>SOMMAIRE</a:t>
            </a:r>
          </a:p>
        </p:txBody>
      </p:sp>
    </p:spTree>
    <p:extLst>
      <p:ext uri="{BB962C8B-B14F-4D97-AF65-F5344CB8AC3E}">
        <p14:creationId xmlns:p14="http://schemas.microsoft.com/office/powerpoint/2010/main" val="325539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Clr>
                <a:schemeClr val="accent2"/>
              </a:buClr>
              <a:buFont typeface="Wingdings" panose="05000000000000000000" pitchFamily="2" charset="2"/>
              <a:buChar char="§"/>
            </a:pPr>
            <a:r>
              <a:rPr lang="fr-FR" dirty="0"/>
              <a:t>Préparation début janvier du chantier pour les ouvreurs (déballages des prises)</a:t>
            </a:r>
          </a:p>
          <a:p>
            <a:pPr>
              <a:buClr>
                <a:schemeClr val="accent2"/>
              </a:buClr>
              <a:buFont typeface="Wingdings" panose="05000000000000000000" pitchFamily="2" charset="2"/>
              <a:buChar char="§"/>
            </a:pPr>
            <a:r>
              <a:rPr lang="fr-FR" dirty="0"/>
              <a:t>Ouverture par une équipe de 3 professionnels durant une semaine (cotation du 4C au 8a)</a:t>
            </a:r>
          </a:p>
          <a:p>
            <a:pPr>
              <a:buClr>
                <a:schemeClr val="accent2"/>
              </a:buClr>
              <a:buFont typeface="Wingdings" panose="05000000000000000000" pitchFamily="2" charset="2"/>
              <a:buChar char="§"/>
            </a:pPr>
            <a:r>
              <a:rPr lang="fr-FR" dirty="0"/>
              <a:t>Rangement et finalisation de l’ouverture par Jérémie</a:t>
            </a:r>
          </a:p>
          <a:p>
            <a:pPr>
              <a:buClr>
                <a:schemeClr val="accent2"/>
              </a:buClr>
              <a:buFont typeface="Wingdings" panose="05000000000000000000" pitchFamily="2" charset="2"/>
              <a:buChar char="§"/>
            </a:pPr>
            <a:r>
              <a:rPr lang="fr-FR" dirty="0"/>
              <a:t>Ouverture aux adhérents de l’ASPALA</a:t>
            </a:r>
          </a:p>
          <a:p>
            <a:pPr>
              <a:buClr>
                <a:schemeClr val="accent2"/>
              </a:buClr>
              <a:buFont typeface="Wingdings" panose="05000000000000000000" pitchFamily="2" charset="2"/>
              <a:buChar char="§"/>
            </a:pPr>
            <a:r>
              <a:rPr lang="fr-FR" dirty="0"/>
              <a:t>Organisation des portes ouvertes du club</a:t>
            </a:r>
          </a:p>
          <a:p>
            <a:pPr>
              <a:buClr>
                <a:schemeClr val="accent2"/>
              </a:buClr>
              <a:buFont typeface="Wingdings" panose="05000000000000000000" pitchFamily="2" charset="2"/>
              <a:buChar char="§"/>
            </a:pPr>
            <a:r>
              <a:rPr lang="fr-FR" dirty="0"/>
              <a:t>Inauguration et baptême officiel organisé par la mairie en juin</a:t>
            </a:r>
          </a:p>
          <a:p>
            <a:pPr>
              <a:buClr>
                <a:schemeClr val="accent2"/>
              </a:buClr>
              <a:buFont typeface="Wingdings" panose="05000000000000000000" pitchFamily="2" charset="2"/>
              <a:buChar char="§"/>
            </a:pPr>
            <a:r>
              <a:rPr lang="fr-FR" dirty="0"/>
              <a:t>Un nouveau planning incluant </a:t>
            </a:r>
          </a:p>
          <a:p>
            <a:pPr marL="573786" lvl="3" indent="-285750">
              <a:buFontTx/>
              <a:buChar char="-"/>
            </a:pPr>
            <a:r>
              <a:rPr lang="fr-FR" dirty="0"/>
              <a:t>Des séances le weekend pour les adhérents mais aussi des séances découvertes et d’échanges avec d’autres clubs</a:t>
            </a:r>
          </a:p>
          <a:p>
            <a:pPr marL="573786" lvl="3" indent="-285750">
              <a:buFontTx/>
              <a:buChar char="-"/>
            </a:pPr>
            <a:r>
              <a:rPr lang="fr-FR" dirty="0"/>
              <a:t>Des séances pendant les vacances scolaires les mardi et jeudi</a:t>
            </a:r>
          </a:p>
          <a:p>
            <a:pPr marL="288036" lvl="3" indent="0">
              <a:buNone/>
            </a:pPr>
            <a:endParaRPr lang="fr-FR" dirty="0"/>
          </a:p>
          <a:p>
            <a:pPr>
              <a:buClr>
                <a:schemeClr val="accent2"/>
              </a:buClr>
              <a:buFont typeface="Wingdings" panose="05000000000000000000" pitchFamily="2" charset="2"/>
              <a:buChar char="§"/>
            </a:pPr>
            <a:endParaRPr lang="fr-FR" dirty="0"/>
          </a:p>
        </p:txBody>
      </p:sp>
      <p:sp>
        <p:nvSpPr>
          <p:cNvPr id="4" name="Titre 1"/>
          <p:cNvSpPr txBox="1">
            <a:spLocks noGrp="1"/>
          </p:cNvSpPr>
          <p:nvPr>
            <p:ph type="title"/>
          </p:nvPr>
        </p:nvSpPr>
        <p:spPr>
          <a:prstGeom prst="rect">
            <a:avLst/>
          </a:prstGeom>
        </p:spPr>
        <p:txBody>
          <a:bodyPr/>
          <a:lstStyle>
            <a:lvl1pPr defTabSz="905255">
              <a:defRPr sz="2772">
                <a:solidFill>
                  <a:schemeClr val="accent3"/>
                </a:solidFill>
              </a:defRPr>
            </a:lvl1pPr>
          </a:lstStyle>
          <a:p>
            <a:r>
              <a:rPr lang="fr-FR" dirty="0"/>
              <a:t>Installation à La fontaine</a:t>
            </a:r>
            <a:endParaRPr dirty="0"/>
          </a:p>
        </p:txBody>
      </p:sp>
    </p:spTree>
    <p:extLst>
      <p:ext uri="{BB962C8B-B14F-4D97-AF65-F5344CB8AC3E}">
        <p14:creationId xmlns:p14="http://schemas.microsoft.com/office/powerpoint/2010/main" val="3965199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Faits MARQUANTS ET PERSPECTIVES</a:t>
            </a:r>
          </a:p>
        </p:txBody>
      </p:sp>
      <p:sp>
        <p:nvSpPr>
          <p:cNvPr id="3" name="Espace réservé du contenu 2"/>
          <p:cNvSpPr>
            <a:spLocks noGrp="1"/>
          </p:cNvSpPr>
          <p:nvPr>
            <p:ph idx="1"/>
          </p:nvPr>
        </p:nvSpPr>
        <p:spPr/>
        <p:txBody>
          <a:bodyPr/>
          <a:lstStyle/>
          <a:p>
            <a:r>
              <a:rPr lang="fr-FR" dirty="0"/>
              <a:t>Progression continue du nombre d’adhérents : 168 en 2019 </a:t>
            </a:r>
          </a:p>
          <a:p>
            <a:endParaRPr lang="fr-FR" dirty="0"/>
          </a:p>
          <a:p>
            <a:pPr marL="0" lvl="1" indent="0">
              <a:spcBef>
                <a:spcPts val="800"/>
              </a:spcBef>
              <a:buNone/>
            </a:pPr>
            <a:r>
              <a:rPr lang="fr-FR" b="1" dirty="0"/>
              <a:t>La reconduction de l’aide CNDS</a:t>
            </a:r>
          </a:p>
          <a:p>
            <a:pPr marL="0" lvl="1" indent="0">
              <a:buNone/>
            </a:pPr>
            <a:endParaRPr lang="fr-FR" b="1" dirty="0"/>
          </a:p>
          <a:p>
            <a:pPr marL="0" lvl="1" indent="0">
              <a:buNone/>
            </a:pPr>
            <a:endParaRPr lang="fr-FR" b="1" dirty="0"/>
          </a:p>
          <a:p>
            <a:endParaRPr lang="fr-FR" dirty="0"/>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37" t="52000" r="48369" b="9550"/>
          <a:stretch/>
        </p:blipFill>
        <p:spPr bwMode="auto">
          <a:xfrm>
            <a:off x="699036" y="1628800"/>
            <a:ext cx="6595872" cy="28127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452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Clr>
                <a:schemeClr val="accent2"/>
              </a:buClr>
              <a:buFont typeface="Wingdings" panose="05000000000000000000" pitchFamily="2" charset="2"/>
              <a:buChar char="§"/>
            </a:pPr>
            <a:r>
              <a:rPr lang="fr-FR" dirty="0"/>
              <a:t>5 créneaux de cours enfants encadrés par Jérémie, assisté d’Alexandre et Magali </a:t>
            </a:r>
          </a:p>
          <a:p>
            <a:pPr>
              <a:buClr>
                <a:schemeClr val="accent2"/>
              </a:buClr>
              <a:buFont typeface="Wingdings" panose="05000000000000000000" pitchFamily="2" charset="2"/>
              <a:buChar char="§"/>
            </a:pPr>
            <a:r>
              <a:rPr lang="fr-FR" dirty="0"/>
              <a:t>2 créneaux de cours adultes débutants un encadré par Jérémie et l’autre par Thierry et Magali</a:t>
            </a:r>
          </a:p>
          <a:p>
            <a:pPr>
              <a:buClr>
                <a:schemeClr val="accent2"/>
              </a:buClr>
              <a:buFont typeface="Wingdings" panose="05000000000000000000" pitchFamily="2" charset="2"/>
              <a:buChar char="§"/>
            </a:pPr>
            <a:r>
              <a:rPr lang="fr-FR" dirty="0"/>
              <a:t>Un accès chaque jour de la semaine pour les adultes autonomes</a:t>
            </a:r>
          </a:p>
          <a:p>
            <a:pPr>
              <a:buClr>
                <a:schemeClr val="accent2"/>
              </a:buClr>
              <a:buFont typeface="Wingdings" panose="05000000000000000000" pitchFamily="2" charset="2"/>
              <a:buChar char="§"/>
            </a:pPr>
            <a:r>
              <a:rPr lang="fr-FR" dirty="0"/>
              <a:t>Participation significative des adultes et des enfants aux compétitions</a:t>
            </a:r>
          </a:p>
          <a:p>
            <a:pPr>
              <a:buClr>
                <a:schemeClr val="accent2"/>
              </a:buClr>
              <a:buFont typeface="Wingdings" panose="05000000000000000000" pitchFamily="2" charset="2"/>
              <a:buChar char="§"/>
            </a:pPr>
            <a:r>
              <a:rPr lang="fr-FR" dirty="0"/>
              <a:t>Reconduction de l’aide du CNDS</a:t>
            </a:r>
          </a:p>
          <a:p>
            <a:pPr>
              <a:buClr>
                <a:schemeClr val="accent2"/>
              </a:buClr>
              <a:buFont typeface="Wingdings" panose="05000000000000000000" pitchFamily="2" charset="2"/>
              <a:buChar char="§"/>
            </a:pPr>
            <a:r>
              <a:rPr lang="fr-FR" dirty="0"/>
              <a:t>Intégration en janvier 2019 du gymnase La Fontaine (point détaillé en fin de réunion)</a:t>
            </a:r>
          </a:p>
          <a:p>
            <a:pPr>
              <a:buClr>
                <a:schemeClr val="accent2"/>
              </a:buClr>
              <a:buFont typeface="Wingdings" panose="05000000000000000000" pitchFamily="2" charset="2"/>
              <a:buChar char="§"/>
            </a:pPr>
            <a:endParaRPr lang="fr-FR" dirty="0"/>
          </a:p>
        </p:txBody>
      </p:sp>
      <p:sp>
        <p:nvSpPr>
          <p:cNvPr id="6" name="Titre 1"/>
          <p:cNvSpPr>
            <a:spLocks noGrp="1"/>
          </p:cNvSpPr>
          <p:nvPr>
            <p:ph type="title"/>
          </p:nvPr>
        </p:nvSpPr>
        <p:spPr>
          <a:xfrm>
            <a:off x="822960" y="365760"/>
            <a:ext cx="7520940" cy="548640"/>
          </a:xfrm>
        </p:spPr>
        <p:txBody>
          <a:bodyPr/>
          <a:lstStyle/>
          <a:p>
            <a:r>
              <a:rPr lang="fr-FR" dirty="0">
                <a:solidFill>
                  <a:schemeClr val="accent3"/>
                </a:solidFill>
              </a:rPr>
              <a:t>Faits MARQUANTS ET PERSPECTIVES</a:t>
            </a:r>
          </a:p>
        </p:txBody>
      </p:sp>
    </p:spTree>
    <p:extLst>
      <p:ext uri="{BB962C8B-B14F-4D97-AF65-F5344CB8AC3E}">
        <p14:creationId xmlns:p14="http://schemas.microsoft.com/office/powerpoint/2010/main" val="3057282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Commission Sortie escalade et alpinisme</a:t>
            </a:r>
          </a:p>
        </p:txBody>
      </p:sp>
      <p:sp>
        <p:nvSpPr>
          <p:cNvPr id="3" name="Espace réservé du contenu 2"/>
          <p:cNvSpPr>
            <a:spLocks noGrp="1"/>
          </p:cNvSpPr>
          <p:nvPr>
            <p:ph idx="1"/>
          </p:nvPr>
        </p:nvSpPr>
        <p:spPr/>
        <p:txBody>
          <a:bodyPr/>
          <a:lstStyle/>
          <a:p>
            <a:r>
              <a:rPr lang="it-IT" dirty="0">
                <a:hlinkClick r:id="rId2" action="ppaction://hlinkfile"/>
              </a:rPr>
              <a:t>ASPALA (AG 2018) - Bilan commission sorties.pdf</a:t>
            </a:r>
            <a:endParaRPr lang="fr-FR" dirty="0"/>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6972" y="537321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spTree>
    <p:extLst>
      <p:ext uri="{BB962C8B-B14F-4D97-AF65-F5344CB8AC3E}">
        <p14:creationId xmlns:p14="http://schemas.microsoft.com/office/powerpoint/2010/main" val="58543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365760"/>
            <a:ext cx="7520940" cy="548640"/>
          </a:xfrm>
        </p:spPr>
        <p:txBody>
          <a:bodyPr/>
          <a:lstStyle/>
          <a:p>
            <a:r>
              <a:rPr lang="fr-FR" dirty="0">
                <a:solidFill>
                  <a:schemeClr val="accent3"/>
                </a:solidFill>
              </a:rPr>
              <a:t>Commission mur – SAE DESCARTES</a:t>
            </a:r>
          </a:p>
        </p:txBody>
      </p:sp>
      <p:sp>
        <p:nvSpPr>
          <p:cNvPr id="3" name="Espace réservé du contenu 2"/>
          <p:cNvSpPr>
            <a:spLocks noGrp="1"/>
          </p:cNvSpPr>
          <p:nvPr>
            <p:ph idx="1"/>
          </p:nvPr>
        </p:nvSpPr>
        <p:spPr/>
        <p:txBody>
          <a:bodyPr/>
          <a:lstStyle/>
          <a:p>
            <a:pPr lvl="2">
              <a:defRPr b="0"/>
            </a:pPr>
            <a:r>
              <a:rPr lang="fr-FR" dirty="0"/>
              <a:t>Renouvellement des voies : sur les 67 voies existantes à fin Novembre 2018, 28 voies datent de 2018 soit 40% de voies nouvelles, merci à tous les ouvreurs</a:t>
            </a:r>
          </a:p>
          <a:p>
            <a:pPr lvl="2">
              <a:defRPr b="0"/>
            </a:pPr>
            <a:endParaRPr lang="fr-FR" dirty="0"/>
          </a:p>
          <a:p>
            <a:pPr lvl="2">
              <a:defRPr b="0"/>
            </a:pPr>
            <a:r>
              <a:rPr lang="fr-FR" dirty="0"/>
              <a:t>Sortie de la structure :</a:t>
            </a:r>
          </a:p>
          <a:p>
            <a:pPr lvl="3">
              <a:defRPr b="0"/>
            </a:pPr>
            <a:r>
              <a:rPr lang="fr-FR" dirty="0"/>
              <a:t>Armoires vidés,</a:t>
            </a:r>
          </a:p>
          <a:p>
            <a:pPr lvl="3">
              <a:defRPr b="0"/>
            </a:pPr>
            <a:endParaRPr lang="fr-FR" dirty="0"/>
          </a:p>
          <a:p>
            <a:pPr lvl="3">
              <a:defRPr b="0"/>
            </a:pPr>
            <a:r>
              <a:rPr lang="fr-FR" dirty="0"/>
              <a:t>Majorité des prises récupérées, reste 14 voies à démonter que nous avions laissées pour permettre le bon déroulement du Bac</a:t>
            </a:r>
          </a:p>
          <a:p>
            <a:pPr lvl="3">
              <a:defRPr b="0"/>
            </a:pPr>
            <a:endParaRPr lang="fr-FR" dirty="0"/>
          </a:p>
          <a:p>
            <a:pPr lvl="3">
              <a:defRPr b="0"/>
            </a:pPr>
            <a:r>
              <a:rPr lang="fr-FR" dirty="0"/>
              <a:t>Reste à traiter le point sur la partie de la structure nous appartenant. Proposition à faire par le nouveau CA pour la prochaine AG</a:t>
            </a:r>
          </a:p>
          <a:p>
            <a:pPr lvl="3">
              <a:defRPr b="0"/>
            </a:pPr>
            <a:endParaRPr lang="fr-FR" dirty="0"/>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972" y="542596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spTree>
    <p:extLst>
      <p:ext uri="{BB962C8B-B14F-4D97-AF65-F5344CB8AC3E}">
        <p14:creationId xmlns:p14="http://schemas.microsoft.com/office/powerpoint/2010/main" val="1202670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Commission mur – SAE La fontaine</a:t>
            </a:r>
          </a:p>
        </p:txBody>
      </p:sp>
      <p:sp>
        <p:nvSpPr>
          <p:cNvPr id="3" name="Espace réservé du contenu 2"/>
          <p:cNvSpPr>
            <a:spLocks noGrp="1"/>
          </p:cNvSpPr>
          <p:nvPr>
            <p:ph idx="1"/>
          </p:nvPr>
        </p:nvSpPr>
        <p:spPr/>
        <p:txBody>
          <a:bodyPr/>
          <a:lstStyle/>
          <a:p>
            <a:pPr lvl="2">
              <a:defRPr b="0"/>
            </a:pPr>
            <a:r>
              <a:rPr lang="fr-FR" dirty="0"/>
              <a:t>Mise à disposition de la SAE par la Mairie début Janvier,</a:t>
            </a:r>
          </a:p>
          <a:p>
            <a:pPr lvl="2">
              <a:defRPr b="0"/>
            </a:pPr>
            <a:r>
              <a:rPr lang="fr-FR" dirty="0"/>
              <a:t>Déballage des prises et pose des dégaines par les bénévoles ASPALA,</a:t>
            </a:r>
          </a:p>
          <a:p>
            <a:pPr lvl="2">
              <a:defRPr b="0"/>
            </a:pPr>
            <a:r>
              <a:rPr lang="fr-FR" dirty="0"/>
              <a:t>Ouverture de 79 voies par ROUTE7 et Jérémie pendant la deuxième semaine de Janvier,</a:t>
            </a:r>
          </a:p>
          <a:p>
            <a:pPr lvl="2">
              <a:defRPr b="0"/>
            </a:pPr>
            <a:r>
              <a:rPr lang="fr-FR" dirty="0"/>
              <a:t>Ouverture aux ASPALIENS le 21 Janvier, </a:t>
            </a:r>
          </a:p>
          <a:p>
            <a:pPr lvl="2">
              <a:defRPr b="0"/>
            </a:pPr>
            <a:r>
              <a:rPr lang="fr-FR" dirty="0"/>
              <a:t>Nouveautés SAE Lafontaine :</a:t>
            </a:r>
          </a:p>
          <a:p>
            <a:pPr lvl="3">
              <a:defRPr b="0"/>
            </a:pPr>
            <a:r>
              <a:rPr lang="fr-FR" dirty="0"/>
              <a:t>Accès à la SAE pendant les petites vacances scolaires (mardi et Jeudi), Organisation à décider pour l’été, sachant que le gymnase sera fermé du 15 Juillet au 15 Août</a:t>
            </a:r>
          </a:p>
          <a:p>
            <a:pPr lvl="3">
              <a:defRPr b="0"/>
            </a:pPr>
            <a:r>
              <a:rPr lang="fr-FR" dirty="0"/>
              <a:t>Ouverture au moins un samedi après midi par mois, voir deux,</a:t>
            </a:r>
          </a:p>
          <a:p>
            <a:pPr lvl="3">
              <a:defRPr b="0"/>
            </a:pPr>
            <a:r>
              <a:rPr lang="fr-FR" dirty="0"/>
              <a:t>Sessions spécifique : porte ouverte pour la ligue et les ouvreurs, samedi famille, samedi porte ouverte</a:t>
            </a:r>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972" y="542596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spTree>
    <p:extLst>
      <p:ext uri="{BB962C8B-B14F-4D97-AF65-F5344CB8AC3E}">
        <p14:creationId xmlns:p14="http://schemas.microsoft.com/office/powerpoint/2010/main" val="3152365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Commission mur – SAE Lafontaine</a:t>
            </a:r>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6972" y="542596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graphicFrame>
        <p:nvGraphicFramePr>
          <p:cNvPr id="18" name="Chart 2">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2948624952"/>
              </p:ext>
            </p:extLst>
          </p:nvPr>
        </p:nvGraphicFramePr>
        <p:xfrm>
          <a:off x="2181416" y="764704"/>
          <a:ext cx="4804027" cy="441304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44775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solidFill>
              </a:rPr>
              <a:t>Commission mur – SAE Lafontaine</a:t>
            </a:r>
          </a:p>
        </p:txBody>
      </p:sp>
      <p:pic>
        <p:nvPicPr>
          <p:cNvPr id="4" name="Picture 2" descr="https://attachment.outlook.office.net/owa/perrinerottier@hotmail.com/service.svc/s/GetFileAttachment?id=AQMkADAwATE0OTIwLTQyNWYtZjJkZi0wMAItMDAKAEYAAAPGaoKCAP7vnkyWDBaUQjy5KwcAXHaFzz23%2F02DmWEv89PfvgAAAgEMAAAAXHaFzz23%2F02DmWEv89PfvgAB6Muo5gAAAAESABAAY91vLTA2CU65Ny1jzBCsbQ%3D%3D&amp;X-OWA-CANARY=3MHea98vpECwzV_-nKXgluBLWcxCcdUYrduINBX_YjMkecQuUuK0_ehYMTPtg8_yiV7wqpdjzuE.&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F435dDbhxiZWK2y_P9KZGTABmULKyrm52A6zeQ3d6IauhK8FepeuGXI3m8DJl3ErqA-nRgLCQF1fVBAKX1afi1bV8EiU-q_LJpNgfjo8e2c8pSy9XzFmoc-DbCuOf6ipl9P-MrXF-1PZsmMenpOJDQiKJdxzjjZAFjiKqhrLzMEvEgNO6UpnyXTbjFkhhLymKkDIU0DWQW0cC2-WdBOe0ZoyuB57aKGSG66Wubp7SJ0mKlrHD7JviI3_RwhLiXkkP2vh4K42tIykS6TDQTFW933wqSeT2Nou53aLFix-oOE-YL5WsTAo6lY7uizcZF-WzfD4SBq1bHKRMoLq9EgrlA&amp;owa=outlook.live.com&amp;isc=1&amp;isImagePreview=Tr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6972" y="5425966"/>
            <a:ext cx="2376264" cy="124339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p:cNvSpPr>
            <a:spLocks noGrp="1"/>
          </p:cNvSpPr>
          <p:nvPr>
            <p:ph type="ftr" sz="quarter" idx="11"/>
          </p:nvPr>
        </p:nvSpPr>
        <p:spPr>
          <a:xfrm>
            <a:off x="3707904" y="6309320"/>
            <a:ext cx="4724400" cy="274320"/>
          </a:xfrm>
        </p:spPr>
        <p:txBody>
          <a:bodyPr/>
          <a:lstStyle/>
          <a:p>
            <a:r>
              <a:rPr lang="fr-FR" sz="1400" dirty="0"/>
              <a:t>Bilan Moral</a:t>
            </a:r>
          </a:p>
        </p:txBody>
      </p:sp>
      <p:graphicFrame>
        <p:nvGraphicFramePr>
          <p:cNvPr id="6" name="Graphique 5">
            <a:extLst>
              <a:ext uri="{FF2B5EF4-FFF2-40B4-BE49-F238E27FC236}">
                <a16:creationId xmlns:a16="http://schemas.microsoft.com/office/drawing/2014/main" id="{8E2FB5FF-5925-4628-BA34-B5B15C38C4EA}"/>
              </a:ext>
            </a:extLst>
          </p:cNvPr>
          <p:cNvGraphicFramePr>
            <a:graphicFrameLocks/>
          </p:cNvGraphicFramePr>
          <p:nvPr>
            <p:extLst>
              <p:ext uri="{D42A27DB-BD31-4B8C-83A1-F6EECF244321}">
                <p14:modId xmlns:p14="http://schemas.microsoft.com/office/powerpoint/2010/main" val="3761873535"/>
              </p:ext>
            </p:extLst>
          </p:nvPr>
        </p:nvGraphicFramePr>
        <p:xfrm>
          <a:off x="799956" y="1124744"/>
          <a:ext cx="7556500" cy="36449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020992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944</TotalTime>
  <Words>1024</Words>
  <Application>Microsoft Office PowerPoint</Application>
  <PresentationFormat>Affichage à l'écran (4:3)</PresentationFormat>
  <Paragraphs>196</Paragraphs>
  <Slides>20</Slides>
  <Notes>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Arial</vt:lpstr>
      <vt:lpstr>Calibri</vt:lpstr>
      <vt:lpstr>Franklin Gothic Book</vt:lpstr>
      <vt:lpstr>Franklin Gothic Medium</vt:lpstr>
      <vt:lpstr>Helvetica Neue</vt:lpstr>
      <vt:lpstr>Times</vt:lpstr>
      <vt:lpstr>Tunga</vt:lpstr>
      <vt:lpstr>Wingdings</vt:lpstr>
      <vt:lpstr>Angles</vt:lpstr>
      <vt:lpstr>ASPALA ANTONY ESCALADE </vt:lpstr>
      <vt:lpstr>SOMMAIRE</vt:lpstr>
      <vt:lpstr>Faits MARQUANTS ET PERSPECTIVES</vt:lpstr>
      <vt:lpstr>Faits MARQUANTS ET PERSPECTIVES</vt:lpstr>
      <vt:lpstr>Commission Sortie escalade et alpinisme</vt:lpstr>
      <vt:lpstr>Commission mur – SAE DESCARTES</vt:lpstr>
      <vt:lpstr>Commission mur – SAE La fontaine</vt:lpstr>
      <vt:lpstr>Commission mur – SAE Lafontaine</vt:lpstr>
      <vt:lpstr>Commission mur – SAE Lafontaine</vt:lpstr>
      <vt:lpstr>Commission mur – SAE Lafontaine</vt:lpstr>
      <vt:lpstr>Commission EPI</vt:lpstr>
      <vt:lpstr>Commission animation et fête</vt:lpstr>
      <vt:lpstr>Commission internet et communication</vt:lpstr>
      <vt:lpstr>BILAN financier</vt:lpstr>
      <vt:lpstr>Approbation du règlement intérieur</vt:lpstr>
      <vt:lpstr>Candidats pour le CA </vt:lpstr>
      <vt:lpstr>Rappel recommandation de sécurité</vt:lpstr>
      <vt:lpstr>Rappel recommandation de sécurité</vt:lpstr>
      <vt:lpstr>Rappel recommandation de sécurité</vt:lpstr>
      <vt:lpstr>Installation à La fontaine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ASPALA ANTONY ESCALADE</dc:title>
  <dc:creator>PERRINE</dc:creator>
  <cp:lastModifiedBy>Magali PONS</cp:lastModifiedBy>
  <cp:revision>53</cp:revision>
  <dcterms:created xsi:type="dcterms:W3CDTF">2018-02-11T11:27:54Z</dcterms:created>
  <dcterms:modified xsi:type="dcterms:W3CDTF">2019-04-24T21:19:10Z</dcterms:modified>
</cp:coreProperties>
</file>