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5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 hidden="1"/>
          <p:cNvSpPr/>
          <p:nvPr/>
        </p:nvSpPr>
        <p:spPr>
          <a:xfrm>
            <a:off x="-2520" y="5050800"/>
            <a:ext cx="3573360" cy="18064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2" hidden="1"/>
          <p:cNvSpPr/>
          <p:nvPr/>
        </p:nvSpPr>
        <p:spPr>
          <a:xfrm>
            <a:off x="-2520" y="5051160"/>
            <a:ext cx="9145800" cy="18061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2647800"/>
            <a:ext cx="3571200" cy="420948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-2520" y="-1080"/>
            <a:ext cx="9145800" cy="6858360"/>
          </a:xfrm>
          <a:custGeom>
            <a:avLst/>
            <a:gdLst/>
            <a:ahLst/>
            <a:cxnLst/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400" cy="547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-2520" y="5050800"/>
            <a:ext cx="3573360" cy="180648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-2520" y="5051160"/>
            <a:ext cx="9145800" cy="180612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 rot="19140000">
            <a:off x="763920" y="1588320"/>
            <a:ext cx="6080760" cy="12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9000" anchor="b"/>
          <a:lstStyle/>
          <a:p>
            <a:r>
              <a:rPr lang="fr-FR" sz="36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ASPALA ANTONY ESCALADE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6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Commission sécurité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 rot="19140000">
            <a:off x="1211760" y="2471040"/>
            <a:ext cx="6510240" cy="32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cap="all" spc="39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Assemblée générale 2019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4" name="Picture 2"/>
          <p:cNvPicPr/>
          <p:nvPr/>
        </p:nvPicPr>
        <p:blipFill>
          <a:blip r:embed="rId2"/>
          <a:stretch/>
        </p:blipFill>
        <p:spPr>
          <a:xfrm>
            <a:off x="4644000" y="4090680"/>
            <a:ext cx="3826440" cy="2001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55640" y="914040"/>
            <a:ext cx="1079640" cy="4026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822960" y="365760"/>
            <a:ext cx="752040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800" b="0" strike="noStrike" cap="all" spc="-1">
                <a:solidFill>
                  <a:srgbClr val="08A1D9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EPI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3708000" y="6309360"/>
            <a:ext cx="4723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400" b="0" strike="noStrike" cap="all" spc="197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Commission sécurité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8" name="Picture 2"/>
          <p:cNvPicPr/>
          <p:nvPr/>
        </p:nvPicPr>
        <p:blipFill>
          <a:blip r:embed="rId2"/>
          <a:stretch/>
        </p:blipFill>
        <p:spPr>
          <a:xfrm>
            <a:off x="72000" y="5328360"/>
            <a:ext cx="2375640" cy="1242720"/>
          </a:xfrm>
          <a:prstGeom prst="rect">
            <a:avLst/>
          </a:prstGeom>
          <a:ln>
            <a:noFill/>
          </a:ln>
        </p:spPr>
      </p:pic>
      <p:graphicFrame>
        <p:nvGraphicFramePr>
          <p:cNvPr id="89" name="Table 4"/>
          <p:cNvGraphicFramePr/>
          <p:nvPr/>
        </p:nvGraphicFramePr>
        <p:xfrm>
          <a:off x="1044360" y="917640"/>
          <a:ext cx="7199640" cy="558360"/>
        </p:xfrm>
        <a:graphic>
          <a:graphicData uri="http://schemas.openxmlformats.org/drawingml/2006/table">
            <a:tbl>
              <a:tblPr/>
              <a:tblGrid>
                <a:gridCol w="18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120">
                <a:tc>
                  <a:txBody>
                    <a:bodyPr/>
                    <a:lstStyle/>
                    <a:p>
                      <a:pPr marL="174600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19 sept 2018 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Première vérification des EPI (4 cordes mises au rebut)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20">
                <a:tc>
                  <a:txBody>
                    <a:bodyPr/>
                    <a:lstStyle/>
                    <a:p>
                      <a:pPr marL="174600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Fin 2018 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Formation de 3 nouveaux gestionnaires EPI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1920">
                <a:tc>
                  <a:txBody>
                    <a:bodyPr/>
                    <a:lstStyle/>
                    <a:p>
                      <a:pPr marL="174600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Mars 2019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Mise à jour du registre avec la dernière version du logiciel BEAL (BEAL-inspect) 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720720" lvl="3" indent="-285480">
                        <a:lnSpc>
                          <a:spcPct val="100000"/>
                        </a:lnSpc>
                        <a:buClr>
                          <a:srgbClr val="F96A1B"/>
                        </a:buClr>
                        <a:buFont typeface="Courier New"/>
                        <a:buChar char="o"/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7 mars 2019 : Ajout des cordes et des dégaines du gymnase la Fontaine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720720" lvl="3" indent="-285480">
                        <a:lnSpc>
                          <a:spcPct val="100000"/>
                        </a:lnSpc>
                        <a:buClr>
                          <a:srgbClr val="F96A1B"/>
                        </a:buClr>
                        <a:buFont typeface="Courier New"/>
                        <a:buChar char="o"/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Nettoyage ancien registre effectué (merci Alex)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720720" lvl="3" indent="-285480">
                        <a:lnSpc>
                          <a:spcPct val="100000"/>
                        </a:lnSpc>
                        <a:buClr>
                          <a:srgbClr val="F96A1B"/>
                        </a:buClr>
                        <a:buFont typeface="Courier New"/>
                        <a:buChar char="o"/>
                      </a:pPr>
                      <a:r>
                        <a:rPr lang="fr-FR" sz="1600" b="0" strike="noStrike" spc="-1">
                          <a:solidFill>
                            <a:srgbClr val="4BACC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Accès au registre par compte nominatif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20">
                <a:tc>
                  <a:txBody>
                    <a:bodyPr/>
                    <a:lstStyle/>
                    <a:p>
                      <a:pPr marL="174600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A venir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Franklin Gothic Book"/>
                        </a:rPr>
                        <a:t>Transfert de l’ancien registre vers le nouveau registre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822960" y="365760"/>
            <a:ext cx="752040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800" b="0" strike="noStrike" cap="all" spc="-1">
                <a:solidFill>
                  <a:srgbClr val="08A1D9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Arrivé à la fontaine : liste d’émargement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708000" y="6309360"/>
            <a:ext cx="4723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400" b="0" strike="noStrike" cap="all" spc="197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Commission sécurité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2" name="Picture 2"/>
          <p:cNvPicPr/>
          <p:nvPr/>
        </p:nvPicPr>
        <p:blipFill>
          <a:blip r:embed="rId2"/>
          <a:stretch/>
        </p:blipFill>
        <p:spPr>
          <a:xfrm>
            <a:off x="72000" y="5328360"/>
            <a:ext cx="2375640" cy="1242720"/>
          </a:xfrm>
          <a:prstGeom prst="rect">
            <a:avLst/>
          </a:prstGeom>
          <a:ln>
            <a:noFill/>
          </a:ln>
        </p:spPr>
      </p:pic>
      <p:graphicFrame>
        <p:nvGraphicFramePr>
          <p:cNvPr id="93" name="Table 3"/>
          <p:cNvGraphicFramePr/>
          <p:nvPr/>
        </p:nvGraphicFramePr>
        <p:xfrm>
          <a:off x="251640" y="1052640"/>
          <a:ext cx="8544600" cy="3531240"/>
        </p:xfrm>
        <a:graphic>
          <a:graphicData uri="http://schemas.openxmlformats.org/drawingml/2006/table">
            <a:tbl>
              <a:tblPr/>
              <a:tblGrid>
                <a:gridCol w="717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0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8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0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86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Le minimum atteint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 moyenne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Le maximum atteint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Séances courantes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 grimpeurs </a:t>
                      </a:r>
                      <a:r>
                        <a:rPr lang="fr-FR" sz="16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(le vendredi 08 février)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Le vendredi est toujours le jour le moins fréquenté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Hors vendredi : 18 grimpeurs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24 grimpeurs </a:t>
                      </a:r>
                      <a:r>
                        <a:rPr lang="fr-FR" sz="16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(le  lundi 24 et jeudi 28 janvier)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9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Vendredi inclus : 16 grimpeurs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1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Evènements exceptionnel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19 grimpeurs (pendant les vacances)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31 grimpeurs (événement exceptionnel)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 grimpeurs (1</a:t>
                      </a:r>
                      <a:r>
                        <a:rPr lang="fr-FR" sz="1600" b="0" i="1" strike="noStrike" spc="-1" baseline="30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er</a:t>
                      </a:r>
                      <a:r>
                        <a:rPr lang="fr-FR" sz="16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samedi ouvert, le 09 février)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23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26 grimpeurs </a:t>
                      </a:r>
                      <a:r>
                        <a:rPr lang="fr-FR" sz="16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(pendant les vacances)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822960" y="365760"/>
            <a:ext cx="752040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800" b="0" strike="noStrike" cap="all" spc="-1">
                <a:solidFill>
                  <a:srgbClr val="08A1D9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Arrivé à la fontaine : les responsables de séances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822960" y="1124640"/>
            <a:ext cx="7520400" cy="355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Mise à jour de la liste des responsables de séances (18 responsables)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Mise à jour du guide du responsable de séance : demande du passeport orange a minima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Mise en place du groupe whatsapp des responsables de séances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81360" lvl="3" indent="-285480">
              <a:lnSpc>
                <a:spcPct val="100000"/>
              </a:lnSpc>
              <a:buClr>
                <a:srgbClr val="F96A1B"/>
              </a:buClr>
              <a:buFont typeface="Wingdings" charset="2"/>
              <a:buChar char="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4 responsables de séance doivent encore passer leur passeport orange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81360" lvl="3" indent="-285480">
              <a:lnSpc>
                <a:spcPct val="100000"/>
              </a:lnSpc>
              <a:buClr>
                <a:srgbClr val="F96A1B"/>
              </a:buClr>
              <a:buFont typeface="Wingdings" charset="2"/>
              <a:buChar char="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Besoin de T-shirts STAFF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3708000" y="6309360"/>
            <a:ext cx="4723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400" b="0" strike="noStrike" cap="all" spc="197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Commission sécurité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7" name="Picture 2"/>
          <p:cNvPicPr/>
          <p:nvPr/>
        </p:nvPicPr>
        <p:blipFill>
          <a:blip r:embed="rId2"/>
          <a:stretch/>
        </p:blipFill>
        <p:spPr>
          <a:xfrm>
            <a:off x="72000" y="5328360"/>
            <a:ext cx="2375640" cy="1242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822960" y="365760"/>
            <a:ext cx="752040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800" b="0" strike="noStrike" cap="all" spc="-1">
                <a:solidFill>
                  <a:srgbClr val="08A1D9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Formation sécurité et communication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4062600" y="959040"/>
            <a:ext cx="4973400" cy="376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Formation « Apprendre à vérifier son matériel d’escalade » réalisée par Jérémie les 20, 22 et 23 novembre 2018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3 articles sur le site de l’ASPALA 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68400" lvl="3" indent="-285480">
              <a:lnSpc>
                <a:spcPct val="100000"/>
              </a:lnSpc>
              <a:buClr>
                <a:srgbClr val="F79646"/>
              </a:buClr>
              <a:buSzPct val="75000"/>
              <a:buFont typeface="Courier New"/>
              <a:buChar char="o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Un autographe SVP ! (le 20 janvier 2019)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68400" lvl="3" indent="-285480">
              <a:lnSpc>
                <a:spcPct val="100000"/>
              </a:lnSpc>
              <a:buClr>
                <a:srgbClr val="F79646"/>
              </a:buClr>
              <a:buSzPct val="75000"/>
              <a:buFont typeface="Courier New"/>
              <a:buChar char="o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En 2019, je vérifie mes EPI ! (le 7 janvier 2019)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68400" lvl="3" indent="-285480">
              <a:lnSpc>
                <a:spcPct val="100000"/>
              </a:lnSpc>
              <a:buClr>
                <a:srgbClr val="F79646"/>
              </a:buClr>
              <a:buSzPct val="75000"/>
              <a:buFont typeface="Courier New"/>
              <a:buChar char="o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Facteur de chute et force de choc (le 18 novembre 2018)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1 article en préparation : Bien choisir son casque et sa longe pour les sorties grimpe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3708000" y="6309360"/>
            <a:ext cx="4723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400" b="0" strike="noStrike" cap="all" spc="197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Commission sécurité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Picture 2"/>
          <p:cNvPicPr/>
          <p:nvPr/>
        </p:nvPicPr>
        <p:blipFill>
          <a:blip r:embed="rId2"/>
          <a:stretch/>
        </p:blipFill>
        <p:spPr>
          <a:xfrm>
            <a:off x="72000" y="5328360"/>
            <a:ext cx="2375640" cy="1242720"/>
          </a:xfrm>
          <a:prstGeom prst="rect">
            <a:avLst/>
          </a:prstGeom>
          <a:ln>
            <a:noFill/>
          </a:ln>
        </p:spPr>
      </p:pic>
      <p:pic>
        <p:nvPicPr>
          <p:cNvPr id="102" name="Picture 4"/>
          <p:cNvPicPr/>
          <p:nvPr/>
        </p:nvPicPr>
        <p:blipFill>
          <a:blip r:embed="rId3"/>
          <a:stretch/>
        </p:blipFill>
        <p:spPr>
          <a:xfrm>
            <a:off x="299880" y="1042920"/>
            <a:ext cx="3762360" cy="1902600"/>
          </a:xfrm>
          <a:prstGeom prst="rect">
            <a:avLst/>
          </a:prstGeom>
          <a:ln>
            <a:noFill/>
          </a:ln>
        </p:spPr>
      </p:pic>
      <p:pic>
        <p:nvPicPr>
          <p:cNvPr id="103" name="Picture 6"/>
          <p:cNvPicPr/>
          <p:nvPr/>
        </p:nvPicPr>
        <p:blipFill>
          <a:blip r:embed="rId4"/>
          <a:stretch/>
        </p:blipFill>
        <p:spPr>
          <a:xfrm>
            <a:off x="294840" y="3007080"/>
            <a:ext cx="3772800" cy="190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822960" y="365760"/>
            <a:ext cx="752040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800" b="0" strike="noStrike" cap="all" spc="-1">
                <a:solidFill>
                  <a:srgbClr val="08A1D9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Les projets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822960" y="914040"/>
            <a:ext cx="7520400" cy="376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Ajout de l’ancien registre dans le logiciel Beal-Inspect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Fourniture de T-shirts « STAFF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Formation « Manip de fin de voie » en avril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La mise à jour de la partie « Sécurité » sur site au fils du temps et des communications faites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Organiser une conférence ou une soirée sur le thème de la sécurité ou du matériel (en cours de réflexion)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3"/>
          <p:cNvSpPr/>
          <p:nvPr/>
        </p:nvSpPr>
        <p:spPr>
          <a:xfrm>
            <a:off x="3708000" y="6309360"/>
            <a:ext cx="4723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400" b="0" strike="noStrike" cap="all" spc="197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Commission sécurité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7" name="Picture 2"/>
          <p:cNvPicPr/>
          <p:nvPr/>
        </p:nvPicPr>
        <p:blipFill>
          <a:blip r:embed="rId2"/>
          <a:stretch/>
        </p:blipFill>
        <p:spPr>
          <a:xfrm>
            <a:off x="72000" y="5328360"/>
            <a:ext cx="2375640" cy="1242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Image 102"/>
          <p:cNvPicPr/>
          <p:nvPr/>
        </p:nvPicPr>
        <p:blipFill>
          <a:blip r:embed="rId2"/>
          <a:stretch/>
        </p:blipFill>
        <p:spPr>
          <a:xfrm>
            <a:off x="1296000" y="339120"/>
            <a:ext cx="5255640" cy="3692520"/>
          </a:xfrm>
          <a:prstGeom prst="rect">
            <a:avLst/>
          </a:prstGeom>
          <a:ln>
            <a:noFill/>
          </a:ln>
        </p:spPr>
      </p:pic>
      <p:sp>
        <p:nvSpPr>
          <p:cNvPr id="109" name="CustomShape 1"/>
          <p:cNvSpPr/>
          <p:nvPr/>
        </p:nvSpPr>
        <p:spPr>
          <a:xfrm>
            <a:off x="2919240" y="315720"/>
            <a:ext cx="752040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fr-FR" sz="2800" b="0" strike="noStrike" cap="all" spc="-1">
                <a:solidFill>
                  <a:srgbClr val="08A1D9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Réflexion sur la sécurité 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cap="all" spc="-1">
                <a:solidFill>
                  <a:srgbClr val="08A1D9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 courbe Dupont Bradley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822960" y="1100520"/>
            <a:ext cx="7520400" cy="357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02480" lvl="2" indent="-16380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1" name="Picture 2"/>
          <p:cNvPicPr/>
          <p:nvPr/>
        </p:nvPicPr>
        <p:blipFill>
          <a:blip r:embed="rId3"/>
          <a:stretch/>
        </p:blipFill>
        <p:spPr>
          <a:xfrm>
            <a:off x="72000" y="5328000"/>
            <a:ext cx="2375640" cy="1242720"/>
          </a:xfrm>
          <a:prstGeom prst="rect">
            <a:avLst/>
          </a:prstGeom>
          <a:ln>
            <a:noFill/>
          </a:ln>
        </p:spPr>
      </p:pic>
      <p:sp>
        <p:nvSpPr>
          <p:cNvPr id="112" name="CustomShape 3"/>
          <p:cNvSpPr/>
          <p:nvPr/>
        </p:nvSpPr>
        <p:spPr>
          <a:xfrm>
            <a:off x="3708000" y="6309360"/>
            <a:ext cx="4723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fr-FR" sz="1400" b="0" strike="noStrike" cap="all" spc="197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Commission sécurité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" name="Image 107"/>
          <p:cNvPicPr/>
          <p:nvPr/>
        </p:nvPicPr>
        <p:blipFill>
          <a:blip r:embed="rId4"/>
          <a:srcRect l="7613" t="48438" r="1147" b="14346"/>
          <a:stretch/>
        </p:blipFill>
        <p:spPr>
          <a:xfrm>
            <a:off x="1008000" y="3776040"/>
            <a:ext cx="6407640" cy="1407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1071</TotalTime>
  <Words>275</Words>
  <Application>Microsoft Office PowerPoint</Application>
  <PresentationFormat>Affichage à l'écran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Courier New</vt:lpstr>
      <vt:lpstr>DejaVu Sans</vt:lpstr>
      <vt:lpstr>Franklin Gothic Book</vt:lpstr>
      <vt:lpstr>Franklin Gothic Medium</vt:lpstr>
      <vt:lpstr>Symbol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ASPALA ANTONY ESCALADE</dc:title>
  <dc:subject/>
  <dc:creator>PERRINE</dc:creator>
  <dc:description/>
  <cp:lastModifiedBy>Magali PONS</cp:lastModifiedBy>
  <cp:revision>64</cp:revision>
  <dcterms:created xsi:type="dcterms:W3CDTF">2018-02-11T11:27:54Z</dcterms:created>
  <dcterms:modified xsi:type="dcterms:W3CDTF">2019-04-24T21:24:59Z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